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68" r:id="rId2"/>
    <p:sldId id="269" r:id="rId3"/>
    <p:sldId id="256" r:id="rId4"/>
    <p:sldId id="257" r:id="rId5"/>
    <p:sldId id="264" r:id="rId6"/>
    <p:sldId id="258" r:id="rId7"/>
    <p:sldId id="260" r:id="rId8"/>
    <p:sldId id="263" r:id="rId9"/>
    <p:sldId id="259" r:id="rId10"/>
    <p:sldId id="261" r:id="rId11"/>
    <p:sldId id="271" r:id="rId12"/>
    <p:sldId id="262" r:id="rId13"/>
    <p:sldId id="265" r:id="rId14"/>
    <p:sldId id="272" r:id="rId15"/>
    <p:sldId id="266" r:id="rId16"/>
  </p:sldIdLst>
  <p:sldSz cx="14630400" cy="8229600"/>
  <p:notesSz cx="8229600" cy="14630400"/>
  <p:embeddedFontLst>
    <p:embeddedFont>
      <p:font typeface="Roboto" panose="02000000000000000000" pitchFamily="2" charset="0"/>
      <p:regular r:id="rId18"/>
      <p:bold r:id="rId19"/>
    </p:embeddedFont>
    <p:embeddedFont>
      <p:font typeface="Roboto Bold" panose="02000000000000000000" charset="0"/>
      <p:bold r:id="rId20"/>
    </p:embeddedFont>
    <p:embeddedFont>
      <p:font typeface="Roboto Slab" pitchFamily="2"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7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838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02A0C-EF85-C35D-15EB-0DE18E0247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B879B-9F60-B0BD-C03B-1712C2E517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DDCB76-5FAF-C077-2CA4-C828A86EB2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F370D2-0521-F3C4-0995-92F23AE1CA13}"/>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326405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Vector Databases: A Deep Dive</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marL="0" indent="0">
              <a:lnSpc>
                <a:spcPts val="2850"/>
              </a:lnSpc>
              <a:buNone/>
            </a:pPr>
            <a:r>
              <a:rPr lang="en-US" dirty="0">
                <a:solidFill>
                  <a:srgbClr val="D6E5EF"/>
                </a:solidFill>
                <a:latin typeface="Roboto" pitchFamily="34" charset="0"/>
                <a:ea typeface="Roboto" pitchFamily="34" charset="-122"/>
                <a:cs typeface="Roboto" pitchFamily="34" charset="-120"/>
              </a:rPr>
              <a:t>This presentation delves into the world of vector databases, exploring their core concepts, applications, and future implications.</a:t>
            </a:r>
            <a:endParaRPr lang="en-US" dirty="0"/>
          </a:p>
        </p:txBody>
      </p:sp>
      <p:sp>
        <p:nvSpPr>
          <p:cNvPr id="6" name="TextBox 5">
            <a:extLst>
              <a:ext uri="{FF2B5EF4-FFF2-40B4-BE49-F238E27FC236}">
                <a16:creationId xmlns:a16="http://schemas.microsoft.com/office/drawing/2014/main" id="{6E8E8E86-7C27-2049-627C-BD9DEBE0ADAB}"/>
              </a:ext>
            </a:extLst>
          </p:cNvPr>
          <p:cNvSpPr txBox="1"/>
          <p:nvPr/>
        </p:nvSpPr>
        <p:spPr>
          <a:xfrm>
            <a:off x="1279545" y="5961613"/>
            <a:ext cx="1885910" cy="450701"/>
          </a:xfrm>
          <a:prstGeom prst="rect">
            <a:avLst/>
          </a:prstGeom>
          <a:noFill/>
        </p:spPr>
        <p:txBody>
          <a:bodyPr wrap="square">
            <a:spAutoFit/>
          </a:bodyPr>
          <a:lstStyle/>
          <a:p>
            <a:pPr marL="0" indent="0" algn="l">
              <a:lnSpc>
                <a:spcPts val="3100"/>
              </a:lnSpc>
              <a:buNone/>
            </a:pPr>
            <a:r>
              <a:rPr lang="en-US" sz="1800" b="1" dirty="0">
                <a:solidFill>
                  <a:schemeClr val="bg1"/>
                </a:solidFill>
                <a:latin typeface="Roboto Bold" pitchFamily="34" charset="0"/>
                <a:ea typeface="Roboto Bold" pitchFamily="34" charset="-122"/>
                <a:cs typeface="Roboto Bold" pitchFamily="34" charset="-120"/>
              </a:rPr>
              <a:t>by Sahil Wani</a:t>
            </a:r>
            <a:endParaRPr lang="en-US" sz="1800" dirty="0">
              <a:solidFill>
                <a:schemeClr val="bg1"/>
              </a:solidFill>
            </a:endParaRPr>
          </a:p>
        </p:txBody>
      </p:sp>
      <p:pic>
        <p:nvPicPr>
          <p:cNvPr id="7" name="Image 1" descr="preencoded.png"/>
          <p:cNvPicPr>
            <a:picLocks noChangeAspect="1"/>
          </p:cNvPicPr>
          <p:nvPr/>
        </p:nvPicPr>
        <p:blipFill>
          <a:blip r:embed="rId4"/>
          <a:stretch>
            <a:fillRect/>
          </a:stretch>
        </p:blipFill>
        <p:spPr>
          <a:xfrm>
            <a:off x="793790" y="6020753"/>
            <a:ext cx="347663" cy="347663"/>
          </a:xfrm>
          <a:prstGeom prst="rect">
            <a:avLst/>
          </a:prstGeom>
        </p:spPr>
      </p:pic>
      <p:sp>
        <p:nvSpPr>
          <p:cNvPr id="8" name="Shape 2"/>
          <p:cNvSpPr/>
          <p:nvPr/>
        </p:nvSpPr>
        <p:spPr>
          <a:xfrm>
            <a:off x="778550" y="6005513"/>
            <a:ext cx="362903" cy="362903"/>
          </a:xfrm>
          <a:prstGeom prst="roundRect">
            <a:avLst>
              <a:gd name="adj" fmla="val 25194296"/>
            </a:avLst>
          </a:prstGeom>
          <a:noFill/>
          <a:ln w="7620">
            <a:solidFill>
              <a:srgbClr val="FFFFFF"/>
            </a:solidFill>
            <a:prstDash val="solid"/>
          </a:ln>
        </p:spPr>
        <p:txBody>
          <a:bodyPr/>
          <a:lstStyle/>
          <a:p>
            <a:endParaRPr lang="en-US"/>
          </a:p>
        </p:txBody>
      </p:sp>
      <p:sp>
        <p:nvSpPr>
          <p:cNvPr id="9" name="TextBox 8">
            <a:extLst>
              <a:ext uri="{FF2B5EF4-FFF2-40B4-BE49-F238E27FC236}">
                <a16:creationId xmlns:a16="http://schemas.microsoft.com/office/drawing/2014/main" id="{A4421D51-DF01-80E5-23D5-7730EF4CFB54}"/>
              </a:ext>
            </a:extLst>
          </p:cNvPr>
          <p:cNvSpPr txBox="1"/>
          <p:nvPr/>
        </p:nvSpPr>
        <p:spPr>
          <a:xfrm>
            <a:off x="778550" y="6528368"/>
            <a:ext cx="1968809" cy="369332"/>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cs typeface="Roboto" panose="02000000000000000000" pitchFamily="2" charset="0"/>
              </a:rPr>
              <a:t>SUID: 466848553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b="6302"/>
          <a:stretch/>
        </p:blipFill>
        <p:spPr>
          <a:xfrm>
            <a:off x="9144000" y="-1"/>
            <a:ext cx="5486400" cy="8229601"/>
          </a:xfrm>
          <a:prstGeom prst="rect">
            <a:avLst/>
          </a:prstGeom>
        </p:spPr>
      </p:pic>
      <p:sp>
        <p:nvSpPr>
          <p:cNvPr id="3" name="Text 0"/>
          <p:cNvSpPr/>
          <p:nvPr/>
        </p:nvSpPr>
        <p:spPr>
          <a:xfrm>
            <a:off x="748070" y="759262"/>
            <a:ext cx="7647861" cy="1335881"/>
          </a:xfrm>
          <a:prstGeom prst="rect">
            <a:avLst/>
          </a:prstGeom>
          <a:noFill/>
          <a:ln/>
        </p:spPr>
        <p:txBody>
          <a:bodyPr wrap="square" lIns="0" tIns="0" rIns="0" bIns="0" rtlCol="0" anchor="t"/>
          <a:lstStyle/>
          <a:p>
            <a:pPr marL="0" indent="0">
              <a:lnSpc>
                <a:spcPts val="5250"/>
              </a:lnSpc>
              <a:buNone/>
            </a:pPr>
            <a:r>
              <a:rPr lang="en-US" sz="4200" dirty="0">
                <a:solidFill>
                  <a:srgbClr val="76B9FF"/>
                </a:solidFill>
                <a:latin typeface="Roboto Slab" pitchFamily="34" charset="0"/>
                <a:ea typeface="Roboto Slab" pitchFamily="34" charset="-122"/>
                <a:cs typeface="Roboto Slab" pitchFamily="34" charset="-120"/>
              </a:rPr>
              <a:t>Use Cases for Vector Databases</a:t>
            </a:r>
            <a:endParaRPr lang="en-US" sz="4200" dirty="0"/>
          </a:p>
        </p:txBody>
      </p:sp>
      <p:sp>
        <p:nvSpPr>
          <p:cNvPr id="4" name="Shape 1"/>
          <p:cNvSpPr/>
          <p:nvPr/>
        </p:nvSpPr>
        <p:spPr>
          <a:xfrm>
            <a:off x="748070" y="2415778"/>
            <a:ext cx="3717131" cy="2249448"/>
          </a:xfrm>
          <a:prstGeom prst="roundRect">
            <a:avLst>
              <a:gd name="adj" fmla="val 1425"/>
            </a:avLst>
          </a:prstGeom>
          <a:solidFill>
            <a:srgbClr val="3F4652"/>
          </a:solidFill>
          <a:ln/>
        </p:spPr>
        <p:txBody>
          <a:bodyPr/>
          <a:lstStyle/>
          <a:p>
            <a:endParaRPr lang="en-US"/>
          </a:p>
        </p:txBody>
      </p:sp>
      <p:sp>
        <p:nvSpPr>
          <p:cNvPr id="5" name="Text 2"/>
          <p:cNvSpPr/>
          <p:nvPr/>
        </p:nvSpPr>
        <p:spPr>
          <a:xfrm>
            <a:off x="961787" y="2629495"/>
            <a:ext cx="3289697" cy="667941"/>
          </a:xfrm>
          <a:prstGeom prst="rect">
            <a:avLst/>
          </a:prstGeom>
          <a:noFill/>
          <a:ln/>
        </p:spPr>
        <p:txBody>
          <a:bodyPr wrap="square" lIns="0" tIns="0" rIns="0" bIns="0" rtlCol="0" anchor="t"/>
          <a:lstStyle/>
          <a:p>
            <a:pPr marL="0" indent="0">
              <a:lnSpc>
                <a:spcPts val="2600"/>
              </a:lnSpc>
              <a:buNone/>
            </a:pPr>
            <a:r>
              <a:rPr lang="en-US" sz="2100" dirty="0">
                <a:solidFill>
                  <a:srgbClr val="D6E5EF"/>
                </a:solidFill>
                <a:latin typeface="Roboto Slab" pitchFamily="34" charset="0"/>
                <a:ea typeface="Roboto Slab" pitchFamily="34" charset="-122"/>
                <a:cs typeface="Roboto Slab" pitchFamily="34" charset="-120"/>
              </a:rPr>
              <a:t>Recommendation Systems</a:t>
            </a:r>
            <a:endParaRPr lang="en-US" sz="2100" dirty="0"/>
          </a:p>
        </p:txBody>
      </p:sp>
      <p:sp>
        <p:nvSpPr>
          <p:cNvPr id="6" name="Text 3"/>
          <p:cNvSpPr/>
          <p:nvPr/>
        </p:nvSpPr>
        <p:spPr>
          <a:xfrm>
            <a:off x="961787" y="3425666"/>
            <a:ext cx="3289697" cy="1025843"/>
          </a:xfrm>
          <a:prstGeom prst="rect">
            <a:avLst/>
          </a:prstGeom>
          <a:noFill/>
          <a:ln/>
        </p:spPr>
        <p:txBody>
          <a:bodyPr wrap="square" lIns="0" tIns="0" rIns="0" bIns="0" rtlCol="0" anchor="t"/>
          <a:lstStyle/>
          <a:p>
            <a:pPr marL="0" indent="0">
              <a:lnSpc>
                <a:spcPts val="2650"/>
              </a:lnSpc>
              <a:buNone/>
            </a:pPr>
            <a:r>
              <a:rPr lang="en-US" sz="1650" dirty="0">
                <a:solidFill>
                  <a:srgbClr val="D6E5EF"/>
                </a:solidFill>
                <a:latin typeface="Roboto" pitchFamily="34" charset="0"/>
                <a:ea typeface="Roboto" pitchFamily="34" charset="-122"/>
                <a:cs typeface="Roboto" pitchFamily="34" charset="-120"/>
              </a:rPr>
              <a:t>Providing personalized product recommendations based on user preferences and past behavior.</a:t>
            </a:r>
            <a:endParaRPr lang="en-US" sz="1650" dirty="0"/>
          </a:p>
        </p:txBody>
      </p:sp>
      <p:sp>
        <p:nvSpPr>
          <p:cNvPr id="7" name="Shape 4"/>
          <p:cNvSpPr/>
          <p:nvPr/>
        </p:nvSpPr>
        <p:spPr>
          <a:xfrm>
            <a:off x="4678918" y="2415778"/>
            <a:ext cx="3717131" cy="2249448"/>
          </a:xfrm>
          <a:prstGeom prst="roundRect">
            <a:avLst>
              <a:gd name="adj" fmla="val 1425"/>
            </a:avLst>
          </a:prstGeom>
          <a:solidFill>
            <a:srgbClr val="3F4652"/>
          </a:solidFill>
          <a:ln/>
        </p:spPr>
        <p:txBody>
          <a:bodyPr/>
          <a:lstStyle/>
          <a:p>
            <a:endParaRPr lang="en-US"/>
          </a:p>
        </p:txBody>
      </p:sp>
      <p:sp>
        <p:nvSpPr>
          <p:cNvPr id="8" name="Text 5"/>
          <p:cNvSpPr/>
          <p:nvPr/>
        </p:nvSpPr>
        <p:spPr>
          <a:xfrm>
            <a:off x="4892635" y="2629495"/>
            <a:ext cx="2672001" cy="333970"/>
          </a:xfrm>
          <a:prstGeom prst="rect">
            <a:avLst/>
          </a:prstGeom>
          <a:noFill/>
          <a:ln/>
        </p:spPr>
        <p:txBody>
          <a:bodyPr wrap="none" lIns="0" tIns="0" rIns="0" bIns="0" rtlCol="0" anchor="t"/>
          <a:lstStyle/>
          <a:p>
            <a:pPr marL="0" indent="0">
              <a:lnSpc>
                <a:spcPts val="2600"/>
              </a:lnSpc>
              <a:buNone/>
            </a:pPr>
            <a:r>
              <a:rPr lang="en-US" sz="2100" dirty="0">
                <a:solidFill>
                  <a:srgbClr val="D6E5EF"/>
                </a:solidFill>
                <a:latin typeface="Roboto Slab" pitchFamily="34" charset="0"/>
                <a:ea typeface="Roboto Slab" pitchFamily="34" charset="-122"/>
                <a:cs typeface="Roboto Slab" pitchFamily="34" charset="-120"/>
              </a:rPr>
              <a:t>Image Search</a:t>
            </a:r>
            <a:endParaRPr lang="en-US" sz="2100" dirty="0"/>
          </a:p>
        </p:txBody>
      </p:sp>
      <p:sp>
        <p:nvSpPr>
          <p:cNvPr id="9" name="Text 6"/>
          <p:cNvSpPr/>
          <p:nvPr/>
        </p:nvSpPr>
        <p:spPr>
          <a:xfrm>
            <a:off x="4892635" y="3091696"/>
            <a:ext cx="3289697" cy="1025843"/>
          </a:xfrm>
          <a:prstGeom prst="rect">
            <a:avLst/>
          </a:prstGeom>
          <a:noFill/>
          <a:ln/>
        </p:spPr>
        <p:txBody>
          <a:bodyPr wrap="square" lIns="0" tIns="0" rIns="0" bIns="0" rtlCol="0" anchor="t"/>
          <a:lstStyle/>
          <a:p>
            <a:pPr marL="0" indent="0">
              <a:lnSpc>
                <a:spcPts val="2650"/>
              </a:lnSpc>
              <a:buNone/>
            </a:pPr>
            <a:r>
              <a:rPr lang="en-US" sz="1650" dirty="0">
                <a:solidFill>
                  <a:srgbClr val="D6E5EF"/>
                </a:solidFill>
                <a:latin typeface="Roboto" pitchFamily="34" charset="0"/>
                <a:ea typeface="Roboto" pitchFamily="34" charset="-122"/>
                <a:cs typeface="Roboto" pitchFamily="34" charset="-120"/>
              </a:rPr>
              <a:t>Finding similar images based on visual content, rather than textual descriptions.</a:t>
            </a:r>
            <a:endParaRPr lang="en-US" sz="1650" dirty="0"/>
          </a:p>
        </p:txBody>
      </p:sp>
      <p:sp>
        <p:nvSpPr>
          <p:cNvPr id="10" name="Shape 7"/>
          <p:cNvSpPr/>
          <p:nvPr/>
        </p:nvSpPr>
        <p:spPr>
          <a:xfrm>
            <a:off x="748070" y="4878943"/>
            <a:ext cx="3717131" cy="2591395"/>
          </a:xfrm>
          <a:prstGeom prst="roundRect">
            <a:avLst>
              <a:gd name="adj" fmla="val 1237"/>
            </a:avLst>
          </a:prstGeom>
          <a:solidFill>
            <a:srgbClr val="3F4652"/>
          </a:solidFill>
          <a:ln/>
        </p:spPr>
        <p:txBody>
          <a:bodyPr/>
          <a:lstStyle/>
          <a:p>
            <a:endParaRPr lang="en-US"/>
          </a:p>
        </p:txBody>
      </p:sp>
      <p:sp>
        <p:nvSpPr>
          <p:cNvPr id="11" name="Text 8"/>
          <p:cNvSpPr/>
          <p:nvPr/>
        </p:nvSpPr>
        <p:spPr>
          <a:xfrm>
            <a:off x="961787" y="5092660"/>
            <a:ext cx="3289697" cy="667941"/>
          </a:xfrm>
          <a:prstGeom prst="rect">
            <a:avLst/>
          </a:prstGeom>
          <a:noFill/>
          <a:ln/>
        </p:spPr>
        <p:txBody>
          <a:bodyPr wrap="square" lIns="0" tIns="0" rIns="0" bIns="0" rtlCol="0" anchor="t"/>
          <a:lstStyle/>
          <a:p>
            <a:pPr marL="0" indent="0">
              <a:lnSpc>
                <a:spcPts val="2600"/>
              </a:lnSpc>
              <a:buNone/>
            </a:pPr>
            <a:r>
              <a:rPr lang="en-US" sz="2100" dirty="0">
                <a:solidFill>
                  <a:srgbClr val="D6E5EF"/>
                </a:solidFill>
                <a:latin typeface="Roboto Slab" pitchFamily="34" charset="0"/>
                <a:ea typeface="Roboto Slab" pitchFamily="34" charset="-122"/>
                <a:cs typeface="Roboto Slab" pitchFamily="34" charset="-120"/>
              </a:rPr>
              <a:t>Natural Language Processing</a:t>
            </a:r>
            <a:endParaRPr lang="en-US" sz="2100" dirty="0"/>
          </a:p>
        </p:txBody>
      </p:sp>
      <p:sp>
        <p:nvSpPr>
          <p:cNvPr id="12" name="Text 9"/>
          <p:cNvSpPr/>
          <p:nvPr/>
        </p:nvSpPr>
        <p:spPr>
          <a:xfrm>
            <a:off x="961787" y="5888831"/>
            <a:ext cx="3289697" cy="1367790"/>
          </a:xfrm>
          <a:prstGeom prst="rect">
            <a:avLst/>
          </a:prstGeom>
          <a:noFill/>
          <a:ln/>
        </p:spPr>
        <p:txBody>
          <a:bodyPr wrap="square" lIns="0" tIns="0" rIns="0" bIns="0" rtlCol="0" anchor="t"/>
          <a:lstStyle/>
          <a:p>
            <a:pPr marL="0" indent="0">
              <a:lnSpc>
                <a:spcPts val="2650"/>
              </a:lnSpc>
              <a:buNone/>
            </a:pPr>
            <a:r>
              <a:rPr lang="en-US" sz="1650" dirty="0">
                <a:solidFill>
                  <a:srgbClr val="D6E5EF"/>
                </a:solidFill>
                <a:latin typeface="Roboto" pitchFamily="34" charset="0"/>
                <a:ea typeface="Roboto" pitchFamily="34" charset="-122"/>
                <a:cs typeface="Roboto" pitchFamily="34" charset="-120"/>
              </a:rPr>
              <a:t>Understanding the semantic meaning of text and performing tasks like sentiment analysis and question answering.</a:t>
            </a:r>
            <a:endParaRPr lang="en-US" sz="1650" dirty="0"/>
          </a:p>
        </p:txBody>
      </p:sp>
      <p:sp>
        <p:nvSpPr>
          <p:cNvPr id="13" name="Shape 10"/>
          <p:cNvSpPr/>
          <p:nvPr/>
        </p:nvSpPr>
        <p:spPr>
          <a:xfrm>
            <a:off x="4678918" y="4878943"/>
            <a:ext cx="3717131" cy="2591395"/>
          </a:xfrm>
          <a:prstGeom prst="roundRect">
            <a:avLst>
              <a:gd name="adj" fmla="val 1237"/>
            </a:avLst>
          </a:prstGeom>
          <a:solidFill>
            <a:srgbClr val="3F4652"/>
          </a:solidFill>
          <a:ln/>
        </p:spPr>
        <p:txBody>
          <a:bodyPr/>
          <a:lstStyle/>
          <a:p>
            <a:endParaRPr lang="en-US"/>
          </a:p>
        </p:txBody>
      </p:sp>
      <p:sp>
        <p:nvSpPr>
          <p:cNvPr id="14" name="Text 11"/>
          <p:cNvSpPr/>
          <p:nvPr/>
        </p:nvSpPr>
        <p:spPr>
          <a:xfrm>
            <a:off x="4892635" y="5092660"/>
            <a:ext cx="2672001" cy="333970"/>
          </a:xfrm>
          <a:prstGeom prst="rect">
            <a:avLst/>
          </a:prstGeom>
          <a:noFill/>
          <a:ln/>
        </p:spPr>
        <p:txBody>
          <a:bodyPr wrap="none" lIns="0" tIns="0" rIns="0" bIns="0" rtlCol="0" anchor="t"/>
          <a:lstStyle/>
          <a:p>
            <a:pPr marL="0" indent="0">
              <a:lnSpc>
                <a:spcPts val="2600"/>
              </a:lnSpc>
              <a:buNone/>
            </a:pPr>
            <a:r>
              <a:rPr lang="en-US" sz="2100" dirty="0">
                <a:solidFill>
                  <a:srgbClr val="D6E5EF"/>
                </a:solidFill>
                <a:latin typeface="Roboto Slab" pitchFamily="34" charset="0"/>
                <a:ea typeface="Roboto Slab" pitchFamily="34" charset="-122"/>
                <a:cs typeface="Roboto Slab" pitchFamily="34" charset="-120"/>
              </a:rPr>
              <a:t>Fraud Detection</a:t>
            </a:r>
            <a:endParaRPr lang="en-US" sz="2100" dirty="0"/>
          </a:p>
        </p:txBody>
      </p:sp>
      <p:sp>
        <p:nvSpPr>
          <p:cNvPr id="15" name="Text 12"/>
          <p:cNvSpPr/>
          <p:nvPr/>
        </p:nvSpPr>
        <p:spPr>
          <a:xfrm>
            <a:off x="4892635" y="5554861"/>
            <a:ext cx="3289697" cy="1367790"/>
          </a:xfrm>
          <a:prstGeom prst="rect">
            <a:avLst/>
          </a:prstGeom>
          <a:noFill/>
          <a:ln/>
        </p:spPr>
        <p:txBody>
          <a:bodyPr wrap="square" lIns="0" tIns="0" rIns="0" bIns="0" rtlCol="0" anchor="t"/>
          <a:lstStyle/>
          <a:p>
            <a:pPr marL="0" indent="0">
              <a:lnSpc>
                <a:spcPts val="2650"/>
              </a:lnSpc>
              <a:buNone/>
            </a:pPr>
            <a:r>
              <a:rPr lang="en-US" sz="1650" dirty="0">
                <a:solidFill>
                  <a:srgbClr val="D6E5EF"/>
                </a:solidFill>
                <a:latin typeface="Roboto" pitchFamily="34" charset="0"/>
                <a:ea typeface="Roboto" pitchFamily="34" charset="-122"/>
                <a:cs typeface="Roboto" pitchFamily="34" charset="-120"/>
              </a:rPr>
              <a:t>Identifying suspicious patterns in financial transactions by analyzing similarities between different transactions.</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632704"/>
            <a:ext cx="9146381"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Popular Vector Database Solutions</a:t>
            </a:r>
            <a:endParaRPr lang="en-US" sz="4450" dirty="0"/>
          </a:p>
        </p:txBody>
      </p:sp>
      <p:sp>
        <p:nvSpPr>
          <p:cNvPr id="3" name="Text 1"/>
          <p:cNvSpPr/>
          <p:nvPr/>
        </p:nvSpPr>
        <p:spPr>
          <a:xfrm>
            <a:off x="793790" y="29084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6B9FF"/>
                </a:solidFill>
                <a:latin typeface="Roboto Slab" pitchFamily="34" charset="0"/>
                <a:ea typeface="Roboto Slab" pitchFamily="34" charset="-122"/>
                <a:cs typeface="Roboto Slab" pitchFamily="34" charset="-120"/>
              </a:rPr>
              <a:t>Pinecone</a:t>
            </a:r>
            <a:endParaRPr lang="en-US" sz="2200" dirty="0"/>
          </a:p>
        </p:txBody>
      </p:sp>
      <p:sp>
        <p:nvSpPr>
          <p:cNvPr id="4" name="Text 2"/>
          <p:cNvSpPr/>
          <p:nvPr/>
        </p:nvSpPr>
        <p:spPr>
          <a:xfrm>
            <a:off x="793790" y="3489603"/>
            <a:ext cx="2845594" cy="2540318"/>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A cloud-native vector database designed for speed and scalability, offering a range of features like similarity search, filtering, and metadata indexing.</a:t>
            </a:r>
            <a:endParaRPr lang="en-US" sz="1750" dirty="0"/>
          </a:p>
        </p:txBody>
      </p:sp>
      <p:sp>
        <p:nvSpPr>
          <p:cNvPr id="5" name="Text 3"/>
          <p:cNvSpPr/>
          <p:nvPr/>
        </p:nvSpPr>
        <p:spPr>
          <a:xfrm>
            <a:off x="4200406" y="29084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6B9FF"/>
                </a:solidFill>
                <a:latin typeface="Roboto Slab" pitchFamily="34" charset="0"/>
                <a:ea typeface="Roboto Slab" pitchFamily="34" charset="-122"/>
                <a:cs typeface="Roboto Slab" pitchFamily="34" charset="-120"/>
              </a:rPr>
              <a:t>Weaviate</a:t>
            </a:r>
            <a:endParaRPr lang="en-US" sz="2200" dirty="0"/>
          </a:p>
        </p:txBody>
      </p:sp>
      <p:sp>
        <p:nvSpPr>
          <p:cNvPr id="6" name="Text 4"/>
          <p:cNvSpPr/>
          <p:nvPr/>
        </p:nvSpPr>
        <p:spPr>
          <a:xfrm>
            <a:off x="4200406" y="3489603"/>
            <a:ext cx="2845594" cy="2540318"/>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A vector database with a strong emphasis on semantic search and knowledge graph capabilities, allowing for more nuanced and intelligent data retrieval.</a:t>
            </a:r>
            <a:endParaRPr lang="en-US" sz="1750" dirty="0"/>
          </a:p>
        </p:txBody>
      </p:sp>
      <p:sp>
        <p:nvSpPr>
          <p:cNvPr id="7" name="Text 5"/>
          <p:cNvSpPr/>
          <p:nvPr/>
        </p:nvSpPr>
        <p:spPr>
          <a:xfrm>
            <a:off x="7607022" y="29084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6B9FF"/>
                </a:solidFill>
                <a:latin typeface="Roboto Slab" pitchFamily="34" charset="0"/>
                <a:ea typeface="Roboto Slab" pitchFamily="34" charset="-122"/>
                <a:cs typeface="Roboto Slab" pitchFamily="34" charset="-120"/>
              </a:rPr>
              <a:t>Milvus</a:t>
            </a:r>
            <a:endParaRPr lang="en-US" sz="2200" dirty="0"/>
          </a:p>
        </p:txBody>
      </p:sp>
      <p:sp>
        <p:nvSpPr>
          <p:cNvPr id="8" name="Text 6"/>
          <p:cNvSpPr/>
          <p:nvPr/>
        </p:nvSpPr>
        <p:spPr>
          <a:xfrm>
            <a:off x="7607022" y="3489603"/>
            <a:ext cx="2845594" cy="2903220"/>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An open-source vector database that excels in handling large-scale datasets and offering high-performance similarity search, often used for image and video applications.</a:t>
            </a:r>
            <a:endParaRPr lang="en-US" sz="1750" dirty="0"/>
          </a:p>
        </p:txBody>
      </p:sp>
      <p:sp>
        <p:nvSpPr>
          <p:cNvPr id="9" name="Text 7"/>
          <p:cNvSpPr/>
          <p:nvPr/>
        </p:nvSpPr>
        <p:spPr>
          <a:xfrm>
            <a:off x="11013638" y="29084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6B9FF"/>
                </a:solidFill>
                <a:latin typeface="Roboto Slab" pitchFamily="34" charset="0"/>
                <a:ea typeface="Roboto Slab" pitchFamily="34" charset="-122"/>
                <a:cs typeface="Roboto Slab" pitchFamily="34" charset="-120"/>
              </a:rPr>
              <a:t>FAISS</a:t>
            </a:r>
            <a:endParaRPr lang="en-US" sz="2200" dirty="0"/>
          </a:p>
        </p:txBody>
      </p:sp>
      <p:sp>
        <p:nvSpPr>
          <p:cNvPr id="10" name="Text 8"/>
          <p:cNvSpPr/>
          <p:nvPr/>
        </p:nvSpPr>
        <p:spPr>
          <a:xfrm>
            <a:off x="11013638" y="3489603"/>
            <a:ext cx="2845594" cy="2540318"/>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A Facebook AI Similarity Search library that provides efficient and scalable similarity search algorithms, especially useful for image retrieval and recommendation systems.</a:t>
            </a:r>
            <a:endParaRPr lang="en-US" sz="1750" dirty="0"/>
          </a:p>
        </p:txBody>
      </p:sp>
      <p:pic>
        <p:nvPicPr>
          <p:cNvPr id="13" name="Picture 12">
            <a:extLst>
              <a:ext uri="{FF2B5EF4-FFF2-40B4-BE49-F238E27FC236}">
                <a16:creationId xmlns:a16="http://schemas.microsoft.com/office/drawing/2014/main" id="{86180C3D-FC5E-9010-C02E-68A771F387EF}"/>
              </a:ext>
            </a:extLst>
          </p:cNvPr>
          <p:cNvPicPr>
            <a:picLocks noChangeAspect="1"/>
          </p:cNvPicPr>
          <p:nvPr/>
        </p:nvPicPr>
        <p:blipFill>
          <a:blip r:embed="rId3"/>
          <a:stretch>
            <a:fillRect/>
          </a:stretch>
        </p:blipFill>
        <p:spPr>
          <a:xfrm>
            <a:off x="12609096" y="7716754"/>
            <a:ext cx="2021304" cy="4000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3657" y="636865"/>
            <a:ext cx="7332583" cy="610433"/>
          </a:xfrm>
          <a:prstGeom prst="rect">
            <a:avLst/>
          </a:prstGeom>
          <a:noFill/>
          <a:ln/>
        </p:spPr>
        <p:txBody>
          <a:bodyPr wrap="none" lIns="0" tIns="0" rIns="0" bIns="0" rtlCol="0" anchor="t"/>
          <a:lstStyle/>
          <a:p>
            <a:pPr marL="0" indent="0">
              <a:lnSpc>
                <a:spcPts val="4800"/>
              </a:lnSpc>
              <a:buNone/>
            </a:pPr>
            <a:r>
              <a:rPr lang="en-US" sz="3800" dirty="0">
                <a:solidFill>
                  <a:srgbClr val="76B9FF"/>
                </a:solidFill>
                <a:latin typeface="Roboto Slab" pitchFamily="34" charset="0"/>
                <a:ea typeface="Roboto Slab" pitchFamily="34" charset="-122"/>
                <a:cs typeface="Roboto Slab" pitchFamily="34" charset="-120"/>
              </a:rPr>
              <a:t>Advantages of Vector Databases</a:t>
            </a:r>
            <a:endParaRPr lang="en-US" sz="3800" dirty="0"/>
          </a:p>
        </p:txBody>
      </p:sp>
      <p:pic>
        <p:nvPicPr>
          <p:cNvPr id="4" name="Image 1" descr="preencoded.png"/>
          <p:cNvPicPr>
            <a:picLocks noChangeAspect="1"/>
          </p:cNvPicPr>
          <p:nvPr/>
        </p:nvPicPr>
        <p:blipFill>
          <a:blip r:embed="rId4"/>
          <a:stretch>
            <a:fillRect/>
          </a:stretch>
        </p:blipFill>
        <p:spPr>
          <a:xfrm>
            <a:off x="683657" y="1540312"/>
            <a:ext cx="488275" cy="488275"/>
          </a:xfrm>
          <a:prstGeom prst="rect">
            <a:avLst/>
          </a:prstGeom>
        </p:spPr>
      </p:pic>
      <p:sp>
        <p:nvSpPr>
          <p:cNvPr id="5" name="Text 1"/>
          <p:cNvSpPr/>
          <p:nvPr/>
        </p:nvSpPr>
        <p:spPr>
          <a:xfrm>
            <a:off x="683657" y="2223849"/>
            <a:ext cx="2441734" cy="305157"/>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Roboto Slab" pitchFamily="34" charset="0"/>
                <a:ea typeface="Roboto Slab" pitchFamily="34" charset="-122"/>
                <a:cs typeface="Roboto Slab" pitchFamily="34" charset="-120"/>
              </a:rPr>
              <a:t>Improved Accuracy</a:t>
            </a:r>
            <a:endParaRPr lang="en-US" sz="1900" dirty="0"/>
          </a:p>
        </p:txBody>
      </p:sp>
      <p:sp>
        <p:nvSpPr>
          <p:cNvPr id="6" name="Text 2"/>
          <p:cNvSpPr/>
          <p:nvPr/>
        </p:nvSpPr>
        <p:spPr>
          <a:xfrm>
            <a:off x="683657" y="2646164"/>
            <a:ext cx="7776686" cy="625078"/>
          </a:xfrm>
          <a:prstGeom prst="rect">
            <a:avLst/>
          </a:prstGeom>
          <a:noFill/>
          <a:ln/>
        </p:spPr>
        <p:txBody>
          <a:bodyPr wrap="square" lIns="0" tIns="0" rIns="0" bIns="0" rtlCol="0" anchor="t"/>
          <a:lstStyle/>
          <a:p>
            <a:pPr marL="0" indent="0" algn="l">
              <a:lnSpc>
                <a:spcPts val="2450"/>
              </a:lnSpc>
              <a:buNone/>
            </a:pPr>
            <a:r>
              <a:rPr lang="en-US" sz="1500" dirty="0">
                <a:solidFill>
                  <a:srgbClr val="D6E5EF"/>
                </a:solidFill>
                <a:latin typeface="Roboto" pitchFamily="34" charset="0"/>
                <a:ea typeface="Roboto" pitchFamily="34" charset="-122"/>
                <a:cs typeface="Roboto" pitchFamily="34" charset="-120"/>
              </a:rPr>
              <a:t>By understanding the semantic meaning of data, Vector Databases provide more accurate search results and insights.</a:t>
            </a:r>
            <a:endParaRPr lang="en-US" sz="1500" dirty="0"/>
          </a:p>
        </p:txBody>
      </p:sp>
      <p:pic>
        <p:nvPicPr>
          <p:cNvPr id="7" name="Image 2" descr="preencoded.png"/>
          <p:cNvPicPr>
            <a:picLocks noChangeAspect="1"/>
          </p:cNvPicPr>
          <p:nvPr/>
        </p:nvPicPr>
        <p:blipFill>
          <a:blip r:embed="rId5"/>
          <a:stretch>
            <a:fillRect/>
          </a:stretch>
        </p:blipFill>
        <p:spPr>
          <a:xfrm>
            <a:off x="683657" y="3857268"/>
            <a:ext cx="488275" cy="488275"/>
          </a:xfrm>
          <a:prstGeom prst="rect">
            <a:avLst/>
          </a:prstGeom>
        </p:spPr>
      </p:pic>
      <p:sp>
        <p:nvSpPr>
          <p:cNvPr id="8" name="Text 3"/>
          <p:cNvSpPr/>
          <p:nvPr/>
        </p:nvSpPr>
        <p:spPr>
          <a:xfrm>
            <a:off x="683657" y="4540806"/>
            <a:ext cx="2441734" cy="305157"/>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Roboto Slab" pitchFamily="34" charset="0"/>
                <a:ea typeface="Roboto Slab" pitchFamily="34" charset="-122"/>
                <a:cs typeface="Roboto Slab" pitchFamily="34" charset="-120"/>
              </a:rPr>
              <a:t>Enhanced Efficiency</a:t>
            </a:r>
            <a:endParaRPr lang="en-US" sz="1900" dirty="0"/>
          </a:p>
        </p:txBody>
      </p:sp>
      <p:sp>
        <p:nvSpPr>
          <p:cNvPr id="9" name="Text 4"/>
          <p:cNvSpPr/>
          <p:nvPr/>
        </p:nvSpPr>
        <p:spPr>
          <a:xfrm>
            <a:off x="683657" y="4963120"/>
            <a:ext cx="7776686" cy="625078"/>
          </a:xfrm>
          <a:prstGeom prst="rect">
            <a:avLst/>
          </a:prstGeom>
          <a:noFill/>
          <a:ln/>
        </p:spPr>
        <p:txBody>
          <a:bodyPr wrap="square" lIns="0" tIns="0" rIns="0" bIns="0" rtlCol="0" anchor="t"/>
          <a:lstStyle/>
          <a:p>
            <a:pPr marL="0" indent="0" algn="l">
              <a:lnSpc>
                <a:spcPts val="2450"/>
              </a:lnSpc>
              <a:buNone/>
            </a:pPr>
            <a:r>
              <a:rPr lang="en-US" sz="1500" dirty="0">
                <a:solidFill>
                  <a:srgbClr val="D6E5EF"/>
                </a:solidFill>
                <a:latin typeface="Roboto" pitchFamily="34" charset="0"/>
                <a:ea typeface="Roboto" pitchFamily="34" charset="-122"/>
                <a:cs typeface="Roboto" pitchFamily="34" charset="-120"/>
              </a:rPr>
              <a:t>They enable faster and more efficient data retrieval, leading to better performance for applications.</a:t>
            </a:r>
            <a:endParaRPr lang="en-US" sz="1500" dirty="0"/>
          </a:p>
        </p:txBody>
      </p:sp>
      <p:pic>
        <p:nvPicPr>
          <p:cNvPr id="10" name="Image 3" descr="preencoded.png"/>
          <p:cNvPicPr>
            <a:picLocks noChangeAspect="1"/>
          </p:cNvPicPr>
          <p:nvPr/>
        </p:nvPicPr>
        <p:blipFill>
          <a:blip r:embed="rId4"/>
          <a:stretch>
            <a:fillRect/>
          </a:stretch>
        </p:blipFill>
        <p:spPr>
          <a:xfrm>
            <a:off x="683657" y="6174224"/>
            <a:ext cx="488275" cy="488275"/>
          </a:xfrm>
          <a:prstGeom prst="rect">
            <a:avLst/>
          </a:prstGeom>
        </p:spPr>
      </p:pic>
      <p:sp>
        <p:nvSpPr>
          <p:cNvPr id="11" name="Text 5"/>
          <p:cNvSpPr/>
          <p:nvPr/>
        </p:nvSpPr>
        <p:spPr>
          <a:xfrm>
            <a:off x="683657" y="6857762"/>
            <a:ext cx="3118604" cy="305157"/>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Roboto Slab" pitchFamily="34" charset="0"/>
                <a:ea typeface="Roboto Slab" pitchFamily="34" charset="-122"/>
                <a:cs typeface="Roboto Slab" pitchFamily="34" charset="-120"/>
              </a:rPr>
              <a:t>Enhanced User Experience</a:t>
            </a:r>
            <a:endParaRPr lang="en-US" sz="1900" dirty="0"/>
          </a:p>
        </p:txBody>
      </p:sp>
      <p:sp>
        <p:nvSpPr>
          <p:cNvPr id="12" name="Text 6"/>
          <p:cNvSpPr/>
          <p:nvPr/>
        </p:nvSpPr>
        <p:spPr>
          <a:xfrm>
            <a:off x="683657" y="7280077"/>
            <a:ext cx="7776686" cy="312539"/>
          </a:xfrm>
          <a:prstGeom prst="rect">
            <a:avLst/>
          </a:prstGeom>
          <a:noFill/>
          <a:ln/>
        </p:spPr>
        <p:txBody>
          <a:bodyPr wrap="none" lIns="0" tIns="0" rIns="0" bIns="0" rtlCol="0" anchor="t"/>
          <a:lstStyle/>
          <a:p>
            <a:pPr marL="0" indent="0" algn="l">
              <a:lnSpc>
                <a:spcPts val="2450"/>
              </a:lnSpc>
              <a:buNone/>
            </a:pPr>
            <a:r>
              <a:rPr lang="en-US" sz="1500" dirty="0">
                <a:solidFill>
                  <a:srgbClr val="D6E5EF"/>
                </a:solidFill>
                <a:latin typeface="Roboto" pitchFamily="34" charset="0"/>
                <a:ea typeface="Roboto" pitchFamily="34" charset="-122"/>
                <a:cs typeface="Roboto" pitchFamily="34" charset="-120"/>
              </a:rPr>
              <a:t>Delivering more relevant and intuitive search results, leading to a better user experience.</a:t>
            </a:r>
            <a:endParaRPr lang="en-US" sz="1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45813"/>
            <a:ext cx="8281511"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Challenges and Considerations</a:t>
            </a:r>
            <a:endParaRPr lang="en-US" sz="4450" dirty="0"/>
          </a:p>
        </p:txBody>
      </p:sp>
      <p:sp>
        <p:nvSpPr>
          <p:cNvPr id="4" name="Text 1"/>
          <p:cNvSpPr/>
          <p:nvPr/>
        </p:nvSpPr>
        <p:spPr>
          <a:xfrm>
            <a:off x="793790" y="4808101"/>
            <a:ext cx="4120753" cy="748427"/>
          </a:xfrm>
          <a:prstGeom prst="rect">
            <a:avLst/>
          </a:prstGeom>
          <a:noFill/>
          <a:ln/>
        </p:spPr>
        <p:txBody>
          <a:bodyPr wrap="none" lIns="0" tIns="0" rIns="0" bIns="0" rtlCol="0" anchor="t"/>
          <a:lstStyle/>
          <a:p>
            <a:pPr marL="0" indent="0" algn="ctr">
              <a:lnSpc>
                <a:spcPts val="5850"/>
              </a:lnSpc>
              <a:buNone/>
            </a:pPr>
            <a:r>
              <a:rPr lang="en-US" sz="5850" dirty="0">
                <a:solidFill>
                  <a:srgbClr val="D6E5EF"/>
                </a:solidFill>
                <a:latin typeface="Roboto Slab" pitchFamily="34" charset="0"/>
                <a:ea typeface="Roboto Slab" pitchFamily="34" charset="-122"/>
                <a:cs typeface="Roboto Slab" pitchFamily="34" charset="-120"/>
              </a:rPr>
              <a:t>1</a:t>
            </a:r>
            <a:endParaRPr lang="en-US" sz="5850" dirty="0"/>
          </a:p>
        </p:txBody>
      </p:sp>
      <p:sp>
        <p:nvSpPr>
          <p:cNvPr id="5" name="Text 2"/>
          <p:cNvSpPr/>
          <p:nvPr/>
        </p:nvSpPr>
        <p:spPr>
          <a:xfrm>
            <a:off x="1436489" y="583989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D6E5EF"/>
                </a:solidFill>
                <a:latin typeface="Roboto Slab" pitchFamily="34" charset="0"/>
                <a:ea typeface="Roboto Slab" pitchFamily="34" charset="-122"/>
                <a:cs typeface="Roboto Slab" pitchFamily="34" charset="-120"/>
              </a:rPr>
              <a:t>Vector Embeddings</a:t>
            </a:r>
            <a:endParaRPr lang="en-US" sz="2200" dirty="0"/>
          </a:p>
        </p:txBody>
      </p:sp>
      <p:sp>
        <p:nvSpPr>
          <p:cNvPr id="6" name="Text 3"/>
          <p:cNvSpPr/>
          <p:nvPr/>
        </p:nvSpPr>
        <p:spPr>
          <a:xfrm>
            <a:off x="793790" y="6330315"/>
            <a:ext cx="4120753" cy="725805"/>
          </a:xfrm>
          <a:prstGeom prst="rect">
            <a:avLst/>
          </a:prstGeom>
          <a:noFill/>
          <a:ln/>
        </p:spPr>
        <p:txBody>
          <a:bodyPr wrap="square" lIns="0" tIns="0" rIns="0" bIns="0" rtlCol="0" anchor="t"/>
          <a:lstStyle/>
          <a:p>
            <a:pPr marL="0" indent="0" algn="ctr">
              <a:lnSpc>
                <a:spcPts val="2850"/>
              </a:lnSpc>
              <a:buNone/>
            </a:pPr>
            <a:r>
              <a:rPr lang="en-US" sz="1750" dirty="0">
                <a:solidFill>
                  <a:srgbClr val="D6E5EF"/>
                </a:solidFill>
                <a:latin typeface="Roboto" pitchFamily="34" charset="0"/>
                <a:ea typeface="Roboto" pitchFamily="34" charset="-122"/>
                <a:cs typeface="Roboto" pitchFamily="34" charset="-120"/>
              </a:rPr>
              <a:t>Choosing the right embedding model is crucial for accurate similarity search.</a:t>
            </a:r>
            <a:endParaRPr lang="en-US" sz="1750" dirty="0"/>
          </a:p>
        </p:txBody>
      </p:sp>
      <p:sp>
        <p:nvSpPr>
          <p:cNvPr id="7" name="Text 4"/>
          <p:cNvSpPr/>
          <p:nvPr/>
        </p:nvSpPr>
        <p:spPr>
          <a:xfrm>
            <a:off x="5254704" y="4808101"/>
            <a:ext cx="4120872" cy="748427"/>
          </a:xfrm>
          <a:prstGeom prst="rect">
            <a:avLst/>
          </a:prstGeom>
          <a:noFill/>
          <a:ln/>
        </p:spPr>
        <p:txBody>
          <a:bodyPr wrap="none" lIns="0" tIns="0" rIns="0" bIns="0" rtlCol="0" anchor="t"/>
          <a:lstStyle/>
          <a:p>
            <a:pPr marL="0" indent="0" algn="ctr">
              <a:lnSpc>
                <a:spcPts val="5850"/>
              </a:lnSpc>
              <a:buNone/>
            </a:pPr>
            <a:r>
              <a:rPr lang="en-US" sz="5850" dirty="0">
                <a:solidFill>
                  <a:srgbClr val="D6E5EF"/>
                </a:solidFill>
                <a:latin typeface="Roboto Slab" pitchFamily="34" charset="0"/>
                <a:ea typeface="Roboto Slab" pitchFamily="34" charset="-122"/>
                <a:cs typeface="Roboto Slab" pitchFamily="34" charset="-120"/>
              </a:rPr>
              <a:t>2</a:t>
            </a:r>
            <a:endParaRPr lang="en-US" sz="5850" dirty="0"/>
          </a:p>
        </p:txBody>
      </p:sp>
      <p:sp>
        <p:nvSpPr>
          <p:cNvPr id="8" name="Text 5"/>
          <p:cNvSpPr/>
          <p:nvPr/>
        </p:nvSpPr>
        <p:spPr>
          <a:xfrm>
            <a:off x="5897523" y="583989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D6E5EF"/>
                </a:solidFill>
                <a:latin typeface="Roboto Slab" pitchFamily="34" charset="0"/>
                <a:ea typeface="Roboto Slab" pitchFamily="34" charset="-122"/>
                <a:cs typeface="Roboto Slab" pitchFamily="34" charset="-120"/>
              </a:rPr>
              <a:t>Scalability</a:t>
            </a:r>
            <a:endParaRPr lang="en-US" sz="2200" dirty="0"/>
          </a:p>
        </p:txBody>
      </p:sp>
      <p:sp>
        <p:nvSpPr>
          <p:cNvPr id="9" name="Text 6"/>
          <p:cNvSpPr/>
          <p:nvPr/>
        </p:nvSpPr>
        <p:spPr>
          <a:xfrm>
            <a:off x="5254704" y="6330315"/>
            <a:ext cx="4120872" cy="725805"/>
          </a:xfrm>
          <a:prstGeom prst="rect">
            <a:avLst/>
          </a:prstGeom>
          <a:noFill/>
          <a:ln/>
        </p:spPr>
        <p:txBody>
          <a:bodyPr wrap="square" lIns="0" tIns="0" rIns="0" bIns="0" rtlCol="0" anchor="t"/>
          <a:lstStyle/>
          <a:p>
            <a:pPr marL="0" indent="0" algn="ctr">
              <a:lnSpc>
                <a:spcPts val="2850"/>
              </a:lnSpc>
              <a:buNone/>
            </a:pPr>
            <a:r>
              <a:rPr lang="en-US" sz="1750" dirty="0">
                <a:solidFill>
                  <a:srgbClr val="D6E5EF"/>
                </a:solidFill>
                <a:latin typeface="Roboto" pitchFamily="34" charset="0"/>
                <a:ea typeface="Roboto" pitchFamily="34" charset="-122"/>
                <a:cs typeface="Roboto" pitchFamily="34" charset="-120"/>
              </a:rPr>
              <a:t>Handling large datasets and ensuring fast query execution can be challenging.</a:t>
            </a:r>
            <a:endParaRPr lang="en-US" sz="1750" dirty="0"/>
          </a:p>
        </p:txBody>
      </p:sp>
      <p:sp>
        <p:nvSpPr>
          <p:cNvPr id="10" name="Text 7"/>
          <p:cNvSpPr/>
          <p:nvPr/>
        </p:nvSpPr>
        <p:spPr>
          <a:xfrm>
            <a:off x="9715738" y="4808101"/>
            <a:ext cx="4120753" cy="748427"/>
          </a:xfrm>
          <a:prstGeom prst="rect">
            <a:avLst/>
          </a:prstGeom>
          <a:noFill/>
          <a:ln/>
        </p:spPr>
        <p:txBody>
          <a:bodyPr wrap="none" lIns="0" tIns="0" rIns="0" bIns="0" rtlCol="0" anchor="t"/>
          <a:lstStyle/>
          <a:p>
            <a:pPr marL="0" indent="0" algn="ctr">
              <a:lnSpc>
                <a:spcPts val="5850"/>
              </a:lnSpc>
              <a:buNone/>
            </a:pPr>
            <a:r>
              <a:rPr lang="en-US" sz="5850" dirty="0">
                <a:solidFill>
                  <a:srgbClr val="D6E5EF"/>
                </a:solidFill>
                <a:latin typeface="Roboto Slab" pitchFamily="34" charset="0"/>
                <a:ea typeface="Roboto Slab" pitchFamily="34" charset="-122"/>
                <a:cs typeface="Roboto Slab" pitchFamily="34" charset="-120"/>
              </a:rPr>
              <a:t>3</a:t>
            </a:r>
            <a:endParaRPr lang="en-US" sz="5850" dirty="0"/>
          </a:p>
        </p:txBody>
      </p:sp>
      <p:sp>
        <p:nvSpPr>
          <p:cNvPr id="11" name="Text 8"/>
          <p:cNvSpPr/>
          <p:nvPr/>
        </p:nvSpPr>
        <p:spPr>
          <a:xfrm>
            <a:off x="10358438" y="583989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D6E5EF"/>
                </a:solidFill>
                <a:latin typeface="Roboto Slab" pitchFamily="34" charset="0"/>
                <a:ea typeface="Roboto Slab" pitchFamily="34" charset="-122"/>
                <a:cs typeface="Roboto Slab" pitchFamily="34" charset="-120"/>
              </a:rPr>
              <a:t>Data Privacy</a:t>
            </a:r>
            <a:endParaRPr lang="en-US" sz="2200" dirty="0"/>
          </a:p>
        </p:txBody>
      </p:sp>
      <p:sp>
        <p:nvSpPr>
          <p:cNvPr id="12" name="Text 9"/>
          <p:cNvSpPr/>
          <p:nvPr/>
        </p:nvSpPr>
        <p:spPr>
          <a:xfrm>
            <a:off x="9715738" y="6330315"/>
            <a:ext cx="4120753" cy="1088708"/>
          </a:xfrm>
          <a:prstGeom prst="rect">
            <a:avLst/>
          </a:prstGeom>
          <a:noFill/>
          <a:ln/>
        </p:spPr>
        <p:txBody>
          <a:bodyPr wrap="square" lIns="0" tIns="0" rIns="0" bIns="0" rtlCol="0" anchor="t"/>
          <a:lstStyle/>
          <a:p>
            <a:pPr marL="0" indent="0" algn="ctr">
              <a:lnSpc>
                <a:spcPts val="2850"/>
              </a:lnSpc>
              <a:buNone/>
            </a:pPr>
            <a:r>
              <a:rPr lang="en-US" sz="1750" dirty="0">
                <a:solidFill>
                  <a:srgbClr val="D6E5EF"/>
                </a:solidFill>
                <a:latin typeface="Roboto" pitchFamily="34" charset="0"/>
                <a:ea typeface="Roboto" pitchFamily="34" charset="-122"/>
                <a:cs typeface="Roboto" pitchFamily="34" charset="-120"/>
              </a:rPr>
              <a:t>Protecting sensitive data is essential, especially when working with user-generated content.</a:t>
            </a:r>
            <a:endParaRPr lang="en-US" sz="1750" dirty="0"/>
          </a:p>
        </p:txBody>
      </p:sp>
      <p:pic>
        <p:nvPicPr>
          <p:cNvPr id="14" name="Picture 13">
            <a:extLst>
              <a:ext uri="{FF2B5EF4-FFF2-40B4-BE49-F238E27FC236}">
                <a16:creationId xmlns:a16="http://schemas.microsoft.com/office/drawing/2014/main" id="{2C1FE44F-1D7E-7CDA-A366-B0F12AC92B38}"/>
              </a:ext>
            </a:extLst>
          </p:cNvPr>
          <p:cNvPicPr>
            <a:picLocks noChangeAspect="1"/>
          </p:cNvPicPr>
          <p:nvPr/>
        </p:nvPicPr>
        <p:blipFill>
          <a:blip r:embed="rId4"/>
          <a:stretch>
            <a:fillRect/>
          </a:stretch>
        </p:blipFill>
        <p:spPr>
          <a:xfrm>
            <a:off x="12772022" y="7769392"/>
            <a:ext cx="1858378" cy="4000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071" y="595551"/>
            <a:ext cx="8763595" cy="676870"/>
          </a:xfrm>
          <a:prstGeom prst="rect">
            <a:avLst/>
          </a:prstGeom>
          <a:noFill/>
          <a:ln/>
        </p:spPr>
        <p:txBody>
          <a:bodyPr wrap="none" lIns="0" tIns="0" rIns="0" bIns="0" rtlCol="0" anchor="t"/>
          <a:lstStyle/>
          <a:p>
            <a:pPr marL="0" indent="0">
              <a:lnSpc>
                <a:spcPts val="5300"/>
              </a:lnSpc>
              <a:buNone/>
            </a:pPr>
            <a:r>
              <a:rPr lang="en-US" sz="4250" dirty="0">
                <a:solidFill>
                  <a:srgbClr val="76B9FF"/>
                </a:solidFill>
                <a:latin typeface="Roboto Slab" pitchFamily="34" charset="0"/>
                <a:ea typeface="Roboto Slab" pitchFamily="34" charset="-122"/>
                <a:cs typeface="Roboto Slab" pitchFamily="34" charset="-120"/>
              </a:rPr>
              <a:t>Future Trends in Vector Databases</a:t>
            </a:r>
            <a:endParaRPr lang="en-US" sz="4250" dirty="0"/>
          </a:p>
        </p:txBody>
      </p:sp>
      <p:pic>
        <p:nvPicPr>
          <p:cNvPr id="3" name="Image 0" descr="preencoded.png"/>
          <p:cNvPicPr>
            <a:picLocks noChangeAspect="1"/>
          </p:cNvPicPr>
          <p:nvPr/>
        </p:nvPicPr>
        <p:blipFill>
          <a:blip r:embed="rId3"/>
          <a:stretch>
            <a:fillRect/>
          </a:stretch>
        </p:blipFill>
        <p:spPr>
          <a:xfrm>
            <a:off x="2954655" y="1705570"/>
            <a:ext cx="2163842" cy="1940838"/>
          </a:xfrm>
          <a:prstGeom prst="rect">
            <a:avLst/>
          </a:prstGeom>
        </p:spPr>
      </p:pic>
      <p:sp>
        <p:nvSpPr>
          <p:cNvPr id="4" name="Text 1"/>
          <p:cNvSpPr/>
          <p:nvPr/>
        </p:nvSpPr>
        <p:spPr>
          <a:xfrm>
            <a:off x="3980736" y="2717959"/>
            <a:ext cx="111562" cy="433149"/>
          </a:xfrm>
          <a:prstGeom prst="rect">
            <a:avLst/>
          </a:prstGeom>
          <a:noFill/>
          <a:ln/>
        </p:spPr>
        <p:txBody>
          <a:bodyPr wrap="none" lIns="0" tIns="0" rIns="0" bIns="0" rtlCol="0" anchor="t"/>
          <a:lstStyle/>
          <a:p>
            <a:pPr marL="0" indent="0" algn="ctr">
              <a:lnSpc>
                <a:spcPts val="3400"/>
              </a:lnSpc>
              <a:buNone/>
            </a:pPr>
            <a:r>
              <a:rPr lang="en-US" sz="2100" dirty="0">
                <a:solidFill>
                  <a:srgbClr val="D6E5EF"/>
                </a:solidFill>
                <a:latin typeface="Roboto Slab" pitchFamily="34" charset="0"/>
                <a:ea typeface="Roboto Slab" pitchFamily="34" charset="-122"/>
                <a:cs typeface="Roboto Slab" pitchFamily="34" charset="-120"/>
              </a:rPr>
              <a:t>1</a:t>
            </a:r>
            <a:endParaRPr lang="en-US" sz="2100" dirty="0"/>
          </a:p>
        </p:txBody>
      </p:sp>
      <p:sp>
        <p:nvSpPr>
          <p:cNvPr id="5" name="Text 2"/>
          <p:cNvSpPr/>
          <p:nvPr/>
        </p:nvSpPr>
        <p:spPr>
          <a:xfrm>
            <a:off x="5335072" y="1922145"/>
            <a:ext cx="2707481" cy="338376"/>
          </a:xfrm>
          <a:prstGeom prst="rect">
            <a:avLst/>
          </a:prstGeom>
          <a:noFill/>
          <a:ln/>
        </p:spPr>
        <p:txBody>
          <a:bodyPr wrap="none" lIns="0" tIns="0" rIns="0" bIns="0" rtlCol="0" anchor="t"/>
          <a:lstStyle/>
          <a:p>
            <a:pPr marL="0" indent="0" algn="l">
              <a:lnSpc>
                <a:spcPts val="2650"/>
              </a:lnSpc>
              <a:buNone/>
            </a:pPr>
            <a:r>
              <a:rPr lang="en-US" sz="2100" dirty="0">
                <a:solidFill>
                  <a:srgbClr val="D6E5EF"/>
                </a:solidFill>
                <a:latin typeface="Roboto Slab" pitchFamily="34" charset="0"/>
                <a:ea typeface="Roboto Slab" pitchFamily="34" charset="-122"/>
                <a:cs typeface="Roboto Slab" pitchFamily="34" charset="-120"/>
              </a:rPr>
              <a:t>Advanced Indexing</a:t>
            </a:r>
            <a:endParaRPr lang="en-US" sz="2100" dirty="0"/>
          </a:p>
        </p:txBody>
      </p:sp>
      <p:sp>
        <p:nvSpPr>
          <p:cNvPr id="6" name="Text 3"/>
          <p:cNvSpPr/>
          <p:nvPr/>
        </p:nvSpPr>
        <p:spPr>
          <a:xfrm>
            <a:off x="5335072" y="2390418"/>
            <a:ext cx="8320683" cy="1039416"/>
          </a:xfrm>
          <a:prstGeom prst="rect">
            <a:avLst/>
          </a:prstGeom>
          <a:noFill/>
          <a:ln/>
        </p:spPr>
        <p:txBody>
          <a:bodyPr wrap="square" lIns="0" tIns="0" rIns="0" bIns="0" rtlCol="0" anchor="t"/>
          <a:lstStyle/>
          <a:p>
            <a:pPr marL="0" indent="0" algn="l">
              <a:lnSpc>
                <a:spcPts val="2700"/>
              </a:lnSpc>
              <a:buNone/>
            </a:pPr>
            <a:r>
              <a:rPr lang="en-US" sz="1700" dirty="0">
                <a:solidFill>
                  <a:srgbClr val="D6E5EF"/>
                </a:solidFill>
                <a:latin typeface="Roboto" pitchFamily="34" charset="0"/>
                <a:ea typeface="Roboto" pitchFamily="34" charset="-122"/>
                <a:cs typeface="Roboto" pitchFamily="34" charset="-120"/>
              </a:rPr>
              <a:t>Continued development of indexing algorithms to handle even larger datasets and improve search performance, including techniques like approximate nearest neighbor search.</a:t>
            </a:r>
            <a:endParaRPr lang="en-US" sz="1700" dirty="0"/>
          </a:p>
        </p:txBody>
      </p:sp>
      <p:sp>
        <p:nvSpPr>
          <p:cNvPr id="7" name="Shape 4"/>
          <p:cNvSpPr/>
          <p:nvPr/>
        </p:nvSpPr>
        <p:spPr>
          <a:xfrm>
            <a:off x="5172551" y="3658195"/>
            <a:ext cx="8645723" cy="15240"/>
          </a:xfrm>
          <a:prstGeom prst="roundRect">
            <a:avLst>
              <a:gd name="adj" fmla="val 213188"/>
            </a:avLst>
          </a:prstGeom>
          <a:solidFill>
            <a:srgbClr val="585F6B"/>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872734" y="3700463"/>
            <a:ext cx="4327684" cy="1940838"/>
          </a:xfrm>
          <a:prstGeom prst="rect">
            <a:avLst/>
          </a:prstGeom>
        </p:spPr>
      </p:pic>
      <p:sp>
        <p:nvSpPr>
          <p:cNvPr id="9" name="Text 5"/>
          <p:cNvSpPr/>
          <p:nvPr/>
        </p:nvSpPr>
        <p:spPr>
          <a:xfrm>
            <a:off x="3961805" y="4454247"/>
            <a:ext cx="149543" cy="433149"/>
          </a:xfrm>
          <a:prstGeom prst="rect">
            <a:avLst/>
          </a:prstGeom>
          <a:noFill/>
          <a:ln/>
        </p:spPr>
        <p:txBody>
          <a:bodyPr wrap="none" lIns="0" tIns="0" rIns="0" bIns="0" rtlCol="0" anchor="t"/>
          <a:lstStyle/>
          <a:p>
            <a:pPr marL="0" indent="0" algn="ctr">
              <a:lnSpc>
                <a:spcPts val="3400"/>
              </a:lnSpc>
              <a:buNone/>
            </a:pPr>
            <a:r>
              <a:rPr lang="en-US" sz="2100" dirty="0">
                <a:solidFill>
                  <a:srgbClr val="D6E5EF"/>
                </a:solidFill>
                <a:latin typeface="Roboto Slab" pitchFamily="34" charset="0"/>
                <a:ea typeface="Roboto Slab" pitchFamily="34" charset="-122"/>
                <a:cs typeface="Roboto Slab" pitchFamily="34" charset="-120"/>
              </a:rPr>
              <a:t>2</a:t>
            </a:r>
            <a:endParaRPr lang="en-US" sz="2100" dirty="0"/>
          </a:p>
        </p:txBody>
      </p:sp>
      <p:sp>
        <p:nvSpPr>
          <p:cNvPr id="10" name="Text 6"/>
          <p:cNvSpPr/>
          <p:nvPr/>
        </p:nvSpPr>
        <p:spPr>
          <a:xfrm>
            <a:off x="6416993" y="3917037"/>
            <a:ext cx="2707481" cy="338376"/>
          </a:xfrm>
          <a:prstGeom prst="rect">
            <a:avLst/>
          </a:prstGeom>
          <a:noFill/>
          <a:ln/>
        </p:spPr>
        <p:txBody>
          <a:bodyPr wrap="none" lIns="0" tIns="0" rIns="0" bIns="0" rtlCol="0" anchor="t"/>
          <a:lstStyle/>
          <a:p>
            <a:pPr marL="0" indent="0" algn="l">
              <a:lnSpc>
                <a:spcPts val="2650"/>
              </a:lnSpc>
              <a:buNone/>
            </a:pPr>
            <a:r>
              <a:rPr lang="en-US" sz="2100" dirty="0">
                <a:solidFill>
                  <a:srgbClr val="D6E5EF"/>
                </a:solidFill>
                <a:latin typeface="Roboto Slab" pitchFamily="34" charset="0"/>
                <a:ea typeface="Roboto Slab" pitchFamily="34" charset="-122"/>
                <a:cs typeface="Roboto Slab" pitchFamily="34" charset="-120"/>
              </a:rPr>
              <a:t>Hybrid Databases</a:t>
            </a:r>
            <a:endParaRPr lang="en-US" sz="2100" dirty="0"/>
          </a:p>
        </p:txBody>
      </p:sp>
      <p:sp>
        <p:nvSpPr>
          <p:cNvPr id="11" name="Text 7"/>
          <p:cNvSpPr/>
          <p:nvPr/>
        </p:nvSpPr>
        <p:spPr>
          <a:xfrm>
            <a:off x="6416993" y="4385310"/>
            <a:ext cx="7238762" cy="1039416"/>
          </a:xfrm>
          <a:prstGeom prst="rect">
            <a:avLst/>
          </a:prstGeom>
          <a:noFill/>
          <a:ln/>
        </p:spPr>
        <p:txBody>
          <a:bodyPr wrap="square" lIns="0" tIns="0" rIns="0" bIns="0" rtlCol="0" anchor="t"/>
          <a:lstStyle/>
          <a:p>
            <a:pPr marL="0" indent="0" algn="l">
              <a:lnSpc>
                <a:spcPts val="2700"/>
              </a:lnSpc>
              <a:buNone/>
            </a:pPr>
            <a:r>
              <a:rPr lang="en-US" sz="1700" dirty="0">
                <a:solidFill>
                  <a:srgbClr val="D6E5EF"/>
                </a:solidFill>
                <a:latin typeface="Roboto" pitchFamily="34" charset="0"/>
                <a:ea typeface="Roboto" pitchFamily="34" charset="-122"/>
                <a:cs typeface="Roboto" pitchFamily="34" charset="-120"/>
              </a:rPr>
              <a:t>Integration of vector databases with traditional relational databases to combine the strengths of both, offering a more comprehensive data management solution.</a:t>
            </a:r>
            <a:endParaRPr lang="en-US" sz="1700" dirty="0"/>
          </a:p>
        </p:txBody>
      </p:sp>
      <p:sp>
        <p:nvSpPr>
          <p:cNvPr id="12" name="Shape 8"/>
          <p:cNvSpPr/>
          <p:nvPr/>
        </p:nvSpPr>
        <p:spPr>
          <a:xfrm>
            <a:off x="6254472" y="5653088"/>
            <a:ext cx="7563803" cy="15240"/>
          </a:xfrm>
          <a:prstGeom prst="roundRect">
            <a:avLst>
              <a:gd name="adj" fmla="val 213188"/>
            </a:avLst>
          </a:prstGeom>
          <a:solidFill>
            <a:srgbClr val="585F6B"/>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790813" y="5695355"/>
            <a:ext cx="6491526" cy="1940838"/>
          </a:xfrm>
          <a:prstGeom prst="rect">
            <a:avLst/>
          </a:prstGeom>
        </p:spPr>
      </p:pic>
      <p:sp>
        <p:nvSpPr>
          <p:cNvPr id="14" name="Text 9"/>
          <p:cNvSpPr/>
          <p:nvPr/>
        </p:nvSpPr>
        <p:spPr>
          <a:xfrm>
            <a:off x="3963472" y="6449139"/>
            <a:ext cx="146209" cy="433149"/>
          </a:xfrm>
          <a:prstGeom prst="rect">
            <a:avLst/>
          </a:prstGeom>
          <a:noFill/>
          <a:ln/>
        </p:spPr>
        <p:txBody>
          <a:bodyPr wrap="none" lIns="0" tIns="0" rIns="0" bIns="0" rtlCol="0" anchor="t"/>
          <a:lstStyle/>
          <a:p>
            <a:pPr marL="0" indent="0" algn="ctr">
              <a:lnSpc>
                <a:spcPts val="3400"/>
              </a:lnSpc>
              <a:buNone/>
            </a:pPr>
            <a:r>
              <a:rPr lang="en-US" sz="2100" dirty="0">
                <a:solidFill>
                  <a:srgbClr val="D6E5EF"/>
                </a:solidFill>
                <a:latin typeface="Roboto Slab" pitchFamily="34" charset="0"/>
                <a:ea typeface="Roboto Slab" pitchFamily="34" charset="-122"/>
                <a:cs typeface="Roboto Slab" pitchFamily="34" charset="-120"/>
              </a:rPr>
              <a:t>3</a:t>
            </a:r>
            <a:endParaRPr lang="en-US" sz="2100" dirty="0"/>
          </a:p>
        </p:txBody>
      </p:sp>
      <p:sp>
        <p:nvSpPr>
          <p:cNvPr id="15" name="Text 10"/>
          <p:cNvSpPr/>
          <p:nvPr/>
        </p:nvSpPr>
        <p:spPr>
          <a:xfrm>
            <a:off x="7498913" y="5911929"/>
            <a:ext cx="2707481" cy="338376"/>
          </a:xfrm>
          <a:prstGeom prst="rect">
            <a:avLst/>
          </a:prstGeom>
          <a:noFill/>
          <a:ln/>
        </p:spPr>
        <p:txBody>
          <a:bodyPr wrap="none" lIns="0" tIns="0" rIns="0" bIns="0" rtlCol="0" anchor="t"/>
          <a:lstStyle/>
          <a:p>
            <a:pPr marL="0" indent="0" algn="l">
              <a:lnSpc>
                <a:spcPts val="2650"/>
              </a:lnSpc>
              <a:buNone/>
            </a:pPr>
            <a:r>
              <a:rPr lang="en-US" sz="2100" dirty="0">
                <a:solidFill>
                  <a:srgbClr val="D6E5EF"/>
                </a:solidFill>
                <a:latin typeface="Roboto Slab" pitchFamily="34" charset="0"/>
                <a:ea typeface="Roboto Slab" pitchFamily="34" charset="-122"/>
                <a:cs typeface="Roboto Slab" pitchFamily="34" charset="-120"/>
              </a:rPr>
              <a:t>Industry Adoption</a:t>
            </a:r>
            <a:endParaRPr lang="en-US" sz="2100" dirty="0"/>
          </a:p>
        </p:txBody>
      </p:sp>
      <p:sp>
        <p:nvSpPr>
          <p:cNvPr id="16" name="Text 11"/>
          <p:cNvSpPr/>
          <p:nvPr/>
        </p:nvSpPr>
        <p:spPr>
          <a:xfrm>
            <a:off x="7498913" y="6380202"/>
            <a:ext cx="6156841" cy="1039416"/>
          </a:xfrm>
          <a:prstGeom prst="rect">
            <a:avLst/>
          </a:prstGeom>
          <a:noFill/>
          <a:ln/>
        </p:spPr>
        <p:txBody>
          <a:bodyPr wrap="square" lIns="0" tIns="0" rIns="0" bIns="0" rtlCol="0" anchor="t"/>
          <a:lstStyle/>
          <a:p>
            <a:pPr marL="0" indent="0" algn="l">
              <a:lnSpc>
                <a:spcPts val="2700"/>
              </a:lnSpc>
              <a:buNone/>
            </a:pPr>
            <a:r>
              <a:rPr lang="en-US" sz="1700" dirty="0">
                <a:solidFill>
                  <a:srgbClr val="D6E5EF"/>
                </a:solidFill>
                <a:latin typeface="Roboto" pitchFamily="34" charset="0"/>
                <a:ea typeface="Roboto" pitchFamily="34" charset="-122"/>
                <a:cs typeface="Roboto" pitchFamily="34" charset="-120"/>
              </a:rPr>
              <a:t>Increasing adoption across various industries, from e-commerce and healthcare to finance and education, driving innovation and efficiency in data-driven applications.</a:t>
            </a:r>
            <a:endParaRPr lang="en-US" sz="1700" dirty="0"/>
          </a:p>
        </p:txBody>
      </p:sp>
      <p:pic>
        <p:nvPicPr>
          <p:cNvPr id="18" name="Picture 17">
            <a:extLst>
              <a:ext uri="{FF2B5EF4-FFF2-40B4-BE49-F238E27FC236}">
                <a16:creationId xmlns:a16="http://schemas.microsoft.com/office/drawing/2014/main" id="{903B9BA2-AC2F-D9B6-5B4A-39FE7C8B34EF}"/>
              </a:ext>
            </a:extLst>
          </p:cNvPr>
          <p:cNvPicPr>
            <a:picLocks noChangeAspect="1"/>
          </p:cNvPicPr>
          <p:nvPr/>
        </p:nvPicPr>
        <p:blipFill>
          <a:blip r:embed="rId6"/>
          <a:stretch>
            <a:fillRect/>
          </a:stretch>
        </p:blipFill>
        <p:spPr>
          <a:xfrm>
            <a:off x="12808030" y="7707378"/>
            <a:ext cx="1822370" cy="4241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4F111-6AF3-509B-67F2-5EA2740DBFDE}"/>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DBD08294-05BF-49DA-1038-01B0778CD2AB}"/>
              </a:ext>
            </a:extLst>
          </p:cNvPr>
          <p:cNvPicPr>
            <a:picLocks noChangeAspect="1"/>
          </p:cNvPicPr>
          <p:nvPr/>
        </p:nvPicPr>
        <p:blipFill>
          <a:blip r:embed="rId3"/>
          <a:stretch>
            <a:fillRect/>
          </a:stretch>
        </p:blipFill>
        <p:spPr>
          <a:xfrm>
            <a:off x="0" y="0"/>
            <a:ext cx="14630400" cy="8229600"/>
          </a:xfrm>
          <a:prstGeom prst="rect">
            <a:avLst/>
          </a:prstGeom>
        </p:spPr>
      </p:pic>
    </p:spTree>
    <p:extLst>
      <p:ext uri="{BB962C8B-B14F-4D97-AF65-F5344CB8AC3E}">
        <p14:creationId xmlns:p14="http://schemas.microsoft.com/office/powerpoint/2010/main" val="257588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0"/>
          <p:cNvSpPr/>
          <p:nvPr/>
        </p:nvSpPr>
        <p:spPr>
          <a:xfrm>
            <a:off x="793790" y="32571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Agenda</a:t>
            </a:r>
            <a:endParaRPr lang="en-US" sz="4450" dirty="0"/>
          </a:p>
        </p:txBody>
      </p:sp>
      <p:sp>
        <p:nvSpPr>
          <p:cNvPr id="3" name="Shape 1"/>
          <p:cNvSpPr/>
          <p:nvPr/>
        </p:nvSpPr>
        <p:spPr>
          <a:xfrm>
            <a:off x="793790" y="1311473"/>
            <a:ext cx="396835" cy="396835"/>
          </a:xfrm>
          <a:prstGeom prst="roundRect">
            <a:avLst>
              <a:gd name="adj" fmla="val 8574"/>
            </a:avLst>
          </a:prstGeom>
          <a:solidFill>
            <a:srgbClr val="3F4652"/>
          </a:solidFill>
          <a:ln/>
        </p:spPr>
        <p:txBody>
          <a:bodyPr/>
          <a:lstStyle/>
          <a:p>
            <a:endParaRPr lang="en-US"/>
          </a:p>
        </p:txBody>
      </p:sp>
      <p:sp>
        <p:nvSpPr>
          <p:cNvPr id="4" name="Text 2"/>
          <p:cNvSpPr/>
          <p:nvPr/>
        </p:nvSpPr>
        <p:spPr>
          <a:xfrm>
            <a:off x="1417439" y="1312873"/>
            <a:ext cx="3572708" cy="395436"/>
          </a:xfrm>
          <a:prstGeom prst="rect">
            <a:avLst/>
          </a:prstGeom>
          <a:noFill/>
          <a:ln/>
        </p:spPr>
        <p:txBody>
          <a:bodyPr wrap="square" lIns="0" tIns="0" rIns="0" bIns="0" rtlCol="0" anchor="t"/>
          <a:lstStyle/>
          <a:p>
            <a:pPr marL="0" indent="0">
              <a:lnSpc>
                <a:spcPts val="2750"/>
              </a:lnSpc>
              <a:buNone/>
            </a:pPr>
            <a:r>
              <a:rPr lang="en-US" dirty="0">
                <a:solidFill>
                  <a:srgbClr val="D6E5EF"/>
                </a:solidFill>
                <a:latin typeface="Roboto Slab" pitchFamily="34" charset="0"/>
                <a:ea typeface="Roboto Slab" pitchFamily="34" charset="-122"/>
                <a:cs typeface="Roboto Slab" pitchFamily="34" charset="-120"/>
              </a:rPr>
              <a:t>Introduction to Vector Databases</a:t>
            </a:r>
            <a:endParaRPr lang="en-US" dirty="0"/>
          </a:p>
        </p:txBody>
      </p:sp>
      <p:sp>
        <p:nvSpPr>
          <p:cNvPr id="5" name="Shape 3"/>
          <p:cNvSpPr/>
          <p:nvPr/>
        </p:nvSpPr>
        <p:spPr>
          <a:xfrm>
            <a:off x="802302" y="2368280"/>
            <a:ext cx="396835" cy="396835"/>
          </a:xfrm>
          <a:prstGeom prst="roundRect">
            <a:avLst>
              <a:gd name="adj" fmla="val 8574"/>
            </a:avLst>
          </a:prstGeom>
          <a:solidFill>
            <a:srgbClr val="3F4652"/>
          </a:solidFill>
          <a:ln/>
        </p:spPr>
        <p:txBody>
          <a:bodyPr/>
          <a:lstStyle/>
          <a:p>
            <a:endParaRPr lang="en-US"/>
          </a:p>
        </p:txBody>
      </p:sp>
      <p:sp>
        <p:nvSpPr>
          <p:cNvPr id="6" name="Text 4"/>
          <p:cNvSpPr/>
          <p:nvPr/>
        </p:nvSpPr>
        <p:spPr>
          <a:xfrm>
            <a:off x="1417438" y="3424163"/>
            <a:ext cx="4432459" cy="421719"/>
          </a:xfrm>
          <a:prstGeom prst="rect">
            <a:avLst/>
          </a:prstGeom>
          <a:noFill/>
          <a:ln/>
        </p:spPr>
        <p:txBody>
          <a:bodyPr wrap="square" lIns="0" tIns="0" rIns="0" bIns="0" rtlCol="0" anchor="t"/>
          <a:lstStyle/>
          <a:p>
            <a:pPr marL="0" indent="0">
              <a:lnSpc>
                <a:spcPts val="2750"/>
              </a:lnSpc>
              <a:buNone/>
            </a:pPr>
            <a:r>
              <a:rPr lang="en-US" dirty="0">
                <a:solidFill>
                  <a:srgbClr val="D6E5EF"/>
                </a:solidFill>
                <a:latin typeface="Roboto Slab" pitchFamily="34" charset="0"/>
                <a:ea typeface="Roboto Slab" pitchFamily="34" charset="-122"/>
                <a:cs typeface="Roboto Slab" pitchFamily="34" charset="-120"/>
              </a:rPr>
              <a:t>Core Components of Vector Databases </a:t>
            </a:r>
            <a:endParaRPr lang="en-US" dirty="0"/>
          </a:p>
        </p:txBody>
      </p:sp>
      <p:sp>
        <p:nvSpPr>
          <p:cNvPr id="7" name="Shape 5"/>
          <p:cNvSpPr/>
          <p:nvPr/>
        </p:nvSpPr>
        <p:spPr>
          <a:xfrm>
            <a:off x="802302" y="3961368"/>
            <a:ext cx="396835" cy="396835"/>
          </a:xfrm>
          <a:prstGeom prst="roundRect">
            <a:avLst>
              <a:gd name="adj" fmla="val 8574"/>
            </a:avLst>
          </a:prstGeom>
          <a:solidFill>
            <a:srgbClr val="3F4652"/>
          </a:solidFill>
          <a:ln/>
        </p:spPr>
        <p:txBody>
          <a:bodyPr/>
          <a:lstStyle/>
          <a:p>
            <a:endParaRPr lang="en-US"/>
          </a:p>
        </p:txBody>
      </p:sp>
      <p:sp>
        <p:nvSpPr>
          <p:cNvPr id="8" name="Text 6"/>
          <p:cNvSpPr/>
          <p:nvPr/>
        </p:nvSpPr>
        <p:spPr>
          <a:xfrm>
            <a:off x="1417439" y="5542465"/>
            <a:ext cx="3365897" cy="396835"/>
          </a:xfrm>
          <a:prstGeom prst="rect">
            <a:avLst/>
          </a:prstGeom>
          <a:noFill/>
          <a:ln/>
        </p:spPr>
        <p:txBody>
          <a:bodyPr wrap="none" lIns="0" tIns="0" rIns="0" bIns="0" rtlCol="0" anchor="t"/>
          <a:lstStyle/>
          <a:p>
            <a:pPr marL="0" indent="0">
              <a:lnSpc>
                <a:spcPts val="2750"/>
              </a:lnSpc>
              <a:buNone/>
            </a:pPr>
            <a:r>
              <a:rPr lang="en-US" dirty="0">
                <a:solidFill>
                  <a:srgbClr val="D6E5EF"/>
                </a:solidFill>
                <a:latin typeface="Roboto Slab" pitchFamily="34" charset="0"/>
                <a:ea typeface="Roboto Slab" pitchFamily="34" charset="-122"/>
                <a:cs typeface="Roboto Slab" pitchFamily="34" charset="-120"/>
              </a:rPr>
              <a:t>Vector Database Solutions</a:t>
            </a:r>
            <a:endParaRPr lang="en-US" dirty="0"/>
          </a:p>
        </p:txBody>
      </p:sp>
      <p:sp>
        <p:nvSpPr>
          <p:cNvPr id="9" name="Shape 7"/>
          <p:cNvSpPr/>
          <p:nvPr/>
        </p:nvSpPr>
        <p:spPr>
          <a:xfrm>
            <a:off x="793790" y="2896222"/>
            <a:ext cx="396835" cy="396835"/>
          </a:xfrm>
          <a:prstGeom prst="roundRect">
            <a:avLst>
              <a:gd name="adj" fmla="val 8574"/>
            </a:avLst>
          </a:prstGeom>
          <a:solidFill>
            <a:srgbClr val="3F4652"/>
          </a:solidFill>
          <a:ln/>
        </p:spPr>
        <p:txBody>
          <a:bodyPr/>
          <a:lstStyle/>
          <a:p>
            <a:endParaRPr lang="en-US"/>
          </a:p>
        </p:txBody>
      </p:sp>
      <p:sp>
        <p:nvSpPr>
          <p:cNvPr id="10" name="Text 8"/>
          <p:cNvSpPr/>
          <p:nvPr/>
        </p:nvSpPr>
        <p:spPr>
          <a:xfrm>
            <a:off x="1417439" y="4489309"/>
            <a:ext cx="4432459" cy="396835"/>
          </a:xfrm>
          <a:prstGeom prst="rect">
            <a:avLst/>
          </a:prstGeom>
          <a:noFill/>
          <a:ln/>
        </p:spPr>
        <p:txBody>
          <a:bodyPr wrap="none" lIns="0" tIns="0" rIns="0" bIns="0" rtlCol="0" anchor="t"/>
          <a:lstStyle/>
          <a:p>
            <a:pPr marL="0" indent="0">
              <a:lnSpc>
                <a:spcPts val="2750"/>
              </a:lnSpc>
              <a:buNone/>
            </a:pPr>
            <a:r>
              <a:rPr lang="en-US" dirty="0">
                <a:solidFill>
                  <a:srgbClr val="D6E5EF"/>
                </a:solidFill>
                <a:latin typeface="Roboto Slab" pitchFamily="34" charset="0"/>
                <a:ea typeface="Roboto Slab" pitchFamily="34" charset="-122"/>
                <a:cs typeface="Roboto Slab" pitchFamily="34" charset="-120"/>
              </a:rPr>
              <a:t>Key Features</a:t>
            </a:r>
            <a:endParaRPr lang="en-US" dirty="0"/>
          </a:p>
        </p:txBody>
      </p:sp>
      <p:sp>
        <p:nvSpPr>
          <p:cNvPr id="11" name="Shape 9"/>
          <p:cNvSpPr/>
          <p:nvPr/>
        </p:nvSpPr>
        <p:spPr>
          <a:xfrm>
            <a:off x="802302" y="3424164"/>
            <a:ext cx="396835" cy="396835"/>
          </a:xfrm>
          <a:prstGeom prst="roundRect">
            <a:avLst>
              <a:gd name="adj" fmla="val 8574"/>
            </a:avLst>
          </a:prstGeom>
          <a:solidFill>
            <a:srgbClr val="3F4652"/>
          </a:solidFill>
          <a:ln/>
        </p:spPr>
        <p:txBody>
          <a:bodyPr/>
          <a:lstStyle/>
          <a:p>
            <a:endParaRPr lang="en-US"/>
          </a:p>
        </p:txBody>
      </p:sp>
      <p:sp>
        <p:nvSpPr>
          <p:cNvPr id="12" name="Text 10"/>
          <p:cNvSpPr/>
          <p:nvPr/>
        </p:nvSpPr>
        <p:spPr>
          <a:xfrm>
            <a:off x="1417439" y="5030599"/>
            <a:ext cx="4587121" cy="392749"/>
          </a:xfrm>
          <a:prstGeom prst="rect">
            <a:avLst/>
          </a:prstGeom>
          <a:noFill/>
          <a:ln/>
        </p:spPr>
        <p:txBody>
          <a:bodyPr wrap="none" lIns="0" tIns="0" rIns="0" bIns="0" rtlCol="0" anchor="t"/>
          <a:lstStyle/>
          <a:p>
            <a:pPr marL="0" indent="0">
              <a:lnSpc>
                <a:spcPts val="2750"/>
              </a:lnSpc>
              <a:buNone/>
            </a:pPr>
            <a:r>
              <a:rPr lang="en-US" dirty="0">
                <a:solidFill>
                  <a:srgbClr val="D6E5EF"/>
                </a:solidFill>
                <a:latin typeface="Roboto Slab" pitchFamily="34" charset="0"/>
                <a:ea typeface="Roboto Slab" pitchFamily="34" charset="-122"/>
                <a:cs typeface="Roboto Slab" pitchFamily="34" charset="-120"/>
              </a:rPr>
              <a:t>Use Cases</a:t>
            </a:r>
            <a:endParaRPr lang="en-US" dirty="0"/>
          </a:p>
        </p:txBody>
      </p:sp>
      <p:sp>
        <p:nvSpPr>
          <p:cNvPr id="13" name="Shape 3">
            <a:extLst>
              <a:ext uri="{FF2B5EF4-FFF2-40B4-BE49-F238E27FC236}">
                <a16:creationId xmlns:a16="http://schemas.microsoft.com/office/drawing/2014/main" id="{DC361091-67C1-CF8E-3BCA-88CBB6D7A02F}"/>
              </a:ext>
            </a:extLst>
          </p:cNvPr>
          <p:cNvSpPr/>
          <p:nvPr/>
        </p:nvSpPr>
        <p:spPr>
          <a:xfrm>
            <a:off x="793789" y="1840338"/>
            <a:ext cx="396835" cy="396835"/>
          </a:xfrm>
          <a:prstGeom prst="roundRect">
            <a:avLst>
              <a:gd name="adj" fmla="val 8574"/>
            </a:avLst>
          </a:prstGeom>
          <a:solidFill>
            <a:srgbClr val="3F4652"/>
          </a:solidFill>
          <a:ln/>
        </p:spPr>
        <p:txBody>
          <a:bodyPr/>
          <a:lstStyle/>
          <a:p>
            <a:endParaRPr lang="en-US"/>
          </a:p>
        </p:txBody>
      </p:sp>
      <p:sp>
        <p:nvSpPr>
          <p:cNvPr id="15" name="TextBox 14">
            <a:extLst>
              <a:ext uri="{FF2B5EF4-FFF2-40B4-BE49-F238E27FC236}">
                <a16:creationId xmlns:a16="http://schemas.microsoft.com/office/drawing/2014/main" id="{0B1B5B0A-8CA8-EAA4-40AD-83AE8450D317}"/>
              </a:ext>
            </a:extLst>
          </p:cNvPr>
          <p:cNvSpPr txBox="1"/>
          <p:nvPr/>
        </p:nvSpPr>
        <p:spPr>
          <a:xfrm>
            <a:off x="1327445" y="1821388"/>
            <a:ext cx="3194230" cy="421719"/>
          </a:xfrm>
          <a:prstGeom prst="rect">
            <a:avLst/>
          </a:prstGeom>
          <a:noFill/>
        </p:spPr>
        <p:txBody>
          <a:bodyPr wrap="square">
            <a:spAutoFit/>
          </a:bodyPr>
          <a:lstStyle/>
          <a:p>
            <a:pPr marL="0" indent="0">
              <a:lnSpc>
                <a:spcPts val="2750"/>
              </a:lnSpc>
              <a:buNone/>
            </a:pPr>
            <a:r>
              <a:rPr lang="en-US" dirty="0">
                <a:solidFill>
                  <a:srgbClr val="D6E5EF"/>
                </a:solidFill>
                <a:latin typeface="Roboto Slab" pitchFamily="34" charset="0"/>
                <a:ea typeface="Roboto Slab" pitchFamily="34" charset="-122"/>
                <a:cs typeface="Roboto Slab" pitchFamily="34" charset="-120"/>
              </a:rPr>
              <a:t>What are Vector Databases?</a:t>
            </a:r>
            <a:endParaRPr lang="en-US" sz="1800" dirty="0"/>
          </a:p>
        </p:txBody>
      </p:sp>
      <p:sp>
        <p:nvSpPr>
          <p:cNvPr id="17" name="TextBox 16">
            <a:extLst>
              <a:ext uri="{FF2B5EF4-FFF2-40B4-BE49-F238E27FC236}">
                <a16:creationId xmlns:a16="http://schemas.microsoft.com/office/drawing/2014/main" id="{6E7C3092-8B54-2F26-F54E-132A4A152EBA}"/>
              </a:ext>
            </a:extLst>
          </p:cNvPr>
          <p:cNvSpPr txBox="1"/>
          <p:nvPr/>
        </p:nvSpPr>
        <p:spPr>
          <a:xfrm>
            <a:off x="1327445" y="2303353"/>
            <a:ext cx="7727655" cy="421719"/>
          </a:xfrm>
          <a:prstGeom prst="rect">
            <a:avLst/>
          </a:prstGeom>
          <a:noFill/>
        </p:spPr>
        <p:txBody>
          <a:bodyPr wrap="square">
            <a:spAutoFit/>
          </a:bodyPr>
          <a:lstStyle/>
          <a:p>
            <a:pPr marL="0" indent="0">
              <a:lnSpc>
                <a:spcPts val="2750"/>
              </a:lnSpc>
              <a:buNone/>
            </a:pPr>
            <a:r>
              <a:rPr lang="en-US" dirty="0">
                <a:solidFill>
                  <a:srgbClr val="D6E5EF"/>
                </a:solidFill>
                <a:latin typeface="Roboto Slab" pitchFamily="34" charset="0"/>
                <a:ea typeface="Roboto Slab" pitchFamily="34" charset="-122"/>
                <a:cs typeface="Roboto Slab" pitchFamily="34" charset="-120"/>
              </a:rPr>
              <a:t>Comparing Vector Databases with Traditional Databases</a:t>
            </a:r>
            <a:endParaRPr lang="en-US" sz="1800" dirty="0"/>
          </a:p>
        </p:txBody>
      </p:sp>
      <p:sp>
        <p:nvSpPr>
          <p:cNvPr id="19" name="TextBox 18">
            <a:extLst>
              <a:ext uri="{FF2B5EF4-FFF2-40B4-BE49-F238E27FC236}">
                <a16:creationId xmlns:a16="http://schemas.microsoft.com/office/drawing/2014/main" id="{056DB318-5C55-3BFB-1984-9D8D1A9C2D49}"/>
              </a:ext>
            </a:extLst>
          </p:cNvPr>
          <p:cNvSpPr txBox="1"/>
          <p:nvPr/>
        </p:nvSpPr>
        <p:spPr>
          <a:xfrm>
            <a:off x="1327445" y="2838151"/>
            <a:ext cx="4087934" cy="421719"/>
          </a:xfrm>
          <a:prstGeom prst="rect">
            <a:avLst/>
          </a:prstGeom>
          <a:noFill/>
        </p:spPr>
        <p:txBody>
          <a:bodyPr wrap="square">
            <a:spAutoFit/>
          </a:bodyPr>
          <a:lstStyle/>
          <a:p>
            <a:pPr marL="0" indent="0">
              <a:lnSpc>
                <a:spcPts val="2750"/>
              </a:lnSpc>
              <a:buNone/>
            </a:pPr>
            <a:r>
              <a:rPr lang="en-US" dirty="0">
                <a:solidFill>
                  <a:srgbClr val="D6E5EF"/>
                </a:solidFill>
                <a:latin typeface="Roboto Slab" pitchFamily="34" charset="0"/>
                <a:ea typeface="Roboto Slab" pitchFamily="34" charset="-122"/>
                <a:cs typeface="Roboto Slab" pitchFamily="34" charset="-120"/>
              </a:rPr>
              <a:t>Why Vector Databases?</a:t>
            </a:r>
            <a:endParaRPr lang="en-US" sz="1800" dirty="0"/>
          </a:p>
        </p:txBody>
      </p:sp>
      <p:sp>
        <p:nvSpPr>
          <p:cNvPr id="20" name="Shape 5">
            <a:extLst>
              <a:ext uri="{FF2B5EF4-FFF2-40B4-BE49-F238E27FC236}">
                <a16:creationId xmlns:a16="http://schemas.microsoft.com/office/drawing/2014/main" id="{5BB22DC3-1C3F-C344-E692-CDC6FAE6D472}"/>
              </a:ext>
            </a:extLst>
          </p:cNvPr>
          <p:cNvSpPr/>
          <p:nvPr/>
        </p:nvSpPr>
        <p:spPr>
          <a:xfrm>
            <a:off x="802302" y="6095181"/>
            <a:ext cx="396835" cy="396835"/>
          </a:xfrm>
          <a:prstGeom prst="roundRect">
            <a:avLst>
              <a:gd name="adj" fmla="val 8574"/>
            </a:avLst>
          </a:prstGeom>
          <a:solidFill>
            <a:srgbClr val="3F4652"/>
          </a:solidFill>
          <a:ln/>
        </p:spPr>
        <p:txBody>
          <a:bodyPr/>
          <a:lstStyle/>
          <a:p>
            <a:endParaRPr lang="en-US"/>
          </a:p>
        </p:txBody>
      </p:sp>
      <p:sp>
        <p:nvSpPr>
          <p:cNvPr id="21" name="Shape 5">
            <a:extLst>
              <a:ext uri="{FF2B5EF4-FFF2-40B4-BE49-F238E27FC236}">
                <a16:creationId xmlns:a16="http://schemas.microsoft.com/office/drawing/2014/main" id="{EB998D9A-5FB3-4986-2B50-1D07950DEB91}"/>
              </a:ext>
            </a:extLst>
          </p:cNvPr>
          <p:cNvSpPr/>
          <p:nvPr/>
        </p:nvSpPr>
        <p:spPr>
          <a:xfrm>
            <a:off x="793788" y="4489310"/>
            <a:ext cx="396835" cy="396835"/>
          </a:xfrm>
          <a:prstGeom prst="roundRect">
            <a:avLst>
              <a:gd name="adj" fmla="val 8574"/>
            </a:avLst>
          </a:prstGeom>
          <a:solidFill>
            <a:srgbClr val="3F4652"/>
          </a:solidFill>
          <a:ln/>
        </p:spPr>
        <p:txBody>
          <a:bodyPr/>
          <a:lstStyle/>
          <a:p>
            <a:endParaRPr lang="en-US"/>
          </a:p>
        </p:txBody>
      </p:sp>
      <p:sp>
        <p:nvSpPr>
          <p:cNvPr id="22" name="Shape 5">
            <a:extLst>
              <a:ext uri="{FF2B5EF4-FFF2-40B4-BE49-F238E27FC236}">
                <a16:creationId xmlns:a16="http://schemas.microsoft.com/office/drawing/2014/main" id="{08C5B423-4DED-5676-C3FD-35C13223970A}"/>
              </a:ext>
            </a:extLst>
          </p:cNvPr>
          <p:cNvSpPr/>
          <p:nvPr/>
        </p:nvSpPr>
        <p:spPr>
          <a:xfrm>
            <a:off x="786616" y="5563718"/>
            <a:ext cx="396835" cy="396835"/>
          </a:xfrm>
          <a:prstGeom prst="roundRect">
            <a:avLst>
              <a:gd name="adj" fmla="val 8574"/>
            </a:avLst>
          </a:prstGeom>
          <a:solidFill>
            <a:srgbClr val="3F4652"/>
          </a:solidFill>
          <a:ln/>
        </p:spPr>
        <p:txBody>
          <a:bodyPr/>
          <a:lstStyle/>
          <a:p>
            <a:endParaRPr lang="en-US"/>
          </a:p>
        </p:txBody>
      </p:sp>
      <p:sp>
        <p:nvSpPr>
          <p:cNvPr id="23" name="Shape 5">
            <a:extLst>
              <a:ext uri="{FF2B5EF4-FFF2-40B4-BE49-F238E27FC236}">
                <a16:creationId xmlns:a16="http://schemas.microsoft.com/office/drawing/2014/main" id="{FE9BFFD5-2F75-91F9-548C-88C0626B601E}"/>
              </a:ext>
            </a:extLst>
          </p:cNvPr>
          <p:cNvSpPr/>
          <p:nvPr/>
        </p:nvSpPr>
        <p:spPr>
          <a:xfrm>
            <a:off x="802302" y="5026514"/>
            <a:ext cx="396835" cy="396835"/>
          </a:xfrm>
          <a:prstGeom prst="roundRect">
            <a:avLst>
              <a:gd name="adj" fmla="val 8574"/>
            </a:avLst>
          </a:prstGeom>
          <a:solidFill>
            <a:srgbClr val="3F4652"/>
          </a:solidFill>
          <a:ln/>
        </p:spPr>
        <p:txBody>
          <a:bodyPr/>
          <a:lstStyle/>
          <a:p>
            <a:endParaRPr lang="en-US"/>
          </a:p>
        </p:txBody>
      </p:sp>
      <p:sp>
        <p:nvSpPr>
          <p:cNvPr id="28" name="TextBox 27">
            <a:extLst>
              <a:ext uri="{FF2B5EF4-FFF2-40B4-BE49-F238E27FC236}">
                <a16:creationId xmlns:a16="http://schemas.microsoft.com/office/drawing/2014/main" id="{366EDDB5-5D26-2ECF-C34D-68C9BEB3447E}"/>
              </a:ext>
            </a:extLst>
          </p:cNvPr>
          <p:cNvSpPr txBox="1"/>
          <p:nvPr/>
        </p:nvSpPr>
        <p:spPr>
          <a:xfrm>
            <a:off x="1327445" y="3948925"/>
            <a:ext cx="4136660" cy="421719"/>
          </a:xfrm>
          <a:prstGeom prst="rect">
            <a:avLst/>
          </a:prstGeom>
          <a:noFill/>
        </p:spPr>
        <p:txBody>
          <a:bodyPr wrap="square">
            <a:spAutoFit/>
          </a:bodyPr>
          <a:lstStyle/>
          <a:p>
            <a:pPr marL="0" indent="0">
              <a:lnSpc>
                <a:spcPts val="2750"/>
              </a:lnSpc>
              <a:buNone/>
            </a:pPr>
            <a:r>
              <a:rPr lang="en-US" dirty="0">
                <a:solidFill>
                  <a:srgbClr val="D6E5EF"/>
                </a:solidFill>
                <a:latin typeface="Roboto Slab" pitchFamily="34" charset="0"/>
                <a:ea typeface="Roboto Slab" pitchFamily="34" charset="-122"/>
                <a:cs typeface="Roboto Slab" pitchFamily="34" charset="-120"/>
              </a:rPr>
              <a:t>How Vector Database Works</a:t>
            </a:r>
            <a:endParaRPr lang="en-US" dirty="0"/>
          </a:p>
        </p:txBody>
      </p:sp>
      <p:sp>
        <p:nvSpPr>
          <p:cNvPr id="30" name="TextBox 29">
            <a:extLst>
              <a:ext uri="{FF2B5EF4-FFF2-40B4-BE49-F238E27FC236}">
                <a16:creationId xmlns:a16="http://schemas.microsoft.com/office/drawing/2014/main" id="{933693B1-8DEF-00AF-4D3E-F61BA3A0B0D0}"/>
              </a:ext>
            </a:extLst>
          </p:cNvPr>
          <p:cNvSpPr txBox="1"/>
          <p:nvPr/>
        </p:nvSpPr>
        <p:spPr>
          <a:xfrm>
            <a:off x="1327445" y="6058417"/>
            <a:ext cx="7315200" cy="421719"/>
          </a:xfrm>
          <a:prstGeom prst="rect">
            <a:avLst/>
          </a:prstGeom>
          <a:noFill/>
        </p:spPr>
        <p:txBody>
          <a:bodyPr wrap="square">
            <a:spAutoFit/>
          </a:bodyPr>
          <a:lstStyle/>
          <a:p>
            <a:pPr marL="0" indent="0">
              <a:lnSpc>
                <a:spcPts val="2750"/>
              </a:lnSpc>
              <a:buNone/>
            </a:pPr>
            <a:r>
              <a:rPr lang="en-US" dirty="0">
                <a:solidFill>
                  <a:srgbClr val="D6E5EF"/>
                </a:solidFill>
                <a:latin typeface="Roboto Slab" pitchFamily="34" charset="0"/>
                <a:ea typeface="Roboto Slab" pitchFamily="34" charset="-122"/>
                <a:cs typeface="Roboto Slab" pitchFamily="34" charset="-120"/>
              </a:rPr>
              <a:t>Advantages</a:t>
            </a:r>
            <a:endParaRPr lang="en-US" dirty="0"/>
          </a:p>
        </p:txBody>
      </p:sp>
      <p:sp>
        <p:nvSpPr>
          <p:cNvPr id="31" name="Shape 5">
            <a:extLst>
              <a:ext uri="{FF2B5EF4-FFF2-40B4-BE49-F238E27FC236}">
                <a16:creationId xmlns:a16="http://schemas.microsoft.com/office/drawing/2014/main" id="{DB42BE9E-97F6-C1B2-2B60-21082D4E1F8E}"/>
              </a:ext>
            </a:extLst>
          </p:cNvPr>
          <p:cNvSpPr/>
          <p:nvPr/>
        </p:nvSpPr>
        <p:spPr>
          <a:xfrm>
            <a:off x="802302" y="6626644"/>
            <a:ext cx="396835" cy="396835"/>
          </a:xfrm>
          <a:prstGeom prst="roundRect">
            <a:avLst>
              <a:gd name="adj" fmla="val 8574"/>
            </a:avLst>
          </a:prstGeom>
          <a:solidFill>
            <a:srgbClr val="3F4652"/>
          </a:solidFill>
          <a:ln/>
        </p:spPr>
        <p:txBody>
          <a:bodyPr/>
          <a:lstStyle/>
          <a:p>
            <a:endParaRPr lang="en-US"/>
          </a:p>
        </p:txBody>
      </p:sp>
      <p:sp>
        <p:nvSpPr>
          <p:cNvPr id="33" name="TextBox 32">
            <a:extLst>
              <a:ext uri="{FF2B5EF4-FFF2-40B4-BE49-F238E27FC236}">
                <a16:creationId xmlns:a16="http://schemas.microsoft.com/office/drawing/2014/main" id="{4A1087C6-2E95-651A-7523-95F15E9272F6}"/>
              </a:ext>
            </a:extLst>
          </p:cNvPr>
          <p:cNvSpPr txBox="1"/>
          <p:nvPr/>
        </p:nvSpPr>
        <p:spPr>
          <a:xfrm>
            <a:off x="1327445" y="6579862"/>
            <a:ext cx="7315200" cy="421719"/>
          </a:xfrm>
          <a:prstGeom prst="rect">
            <a:avLst/>
          </a:prstGeom>
          <a:noFill/>
        </p:spPr>
        <p:txBody>
          <a:bodyPr wrap="square">
            <a:spAutoFit/>
          </a:bodyPr>
          <a:lstStyle/>
          <a:p>
            <a:pPr marL="0" indent="0">
              <a:lnSpc>
                <a:spcPts val="2750"/>
              </a:lnSpc>
              <a:buNone/>
            </a:pPr>
            <a:r>
              <a:rPr lang="en-US" dirty="0">
                <a:solidFill>
                  <a:srgbClr val="D6E5EF"/>
                </a:solidFill>
                <a:latin typeface="Roboto Slab" pitchFamily="34" charset="0"/>
                <a:ea typeface="Roboto Slab" pitchFamily="34" charset="-122"/>
                <a:cs typeface="Roboto Slab" pitchFamily="34" charset="-120"/>
              </a:rPr>
              <a:t>Challenges and Considerations</a:t>
            </a:r>
            <a:endParaRPr lang="en-US" dirty="0"/>
          </a:p>
        </p:txBody>
      </p:sp>
      <p:sp>
        <p:nvSpPr>
          <p:cNvPr id="34" name="Shape 5">
            <a:extLst>
              <a:ext uri="{FF2B5EF4-FFF2-40B4-BE49-F238E27FC236}">
                <a16:creationId xmlns:a16="http://schemas.microsoft.com/office/drawing/2014/main" id="{6028DFCE-5AE7-6797-8618-B7E64F44BA23}"/>
              </a:ext>
            </a:extLst>
          </p:cNvPr>
          <p:cNvSpPr/>
          <p:nvPr/>
        </p:nvSpPr>
        <p:spPr>
          <a:xfrm>
            <a:off x="802302" y="7156806"/>
            <a:ext cx="396835" cy="396835"/>
          </a:xfrm>
          <a:prstGeom prst="roundRect">
            <a:avLst>
              <a:gd name="adj" fmla="val 8574"/>
            </a:avLst>
          </a:prstGeom>
          <a:solidFill>
            <a:srgbClr val="3F4652"/>
          </a:solidFill>
          <a:ln/>
        </p:spPr>
        <p:txBody>
          <a:bodyPr/>
          <a:lstStyle/>
          <a:p>
            <a:endParaRPr lang="en-US"/>
          </a:p>
        </p:txBody>
      </p:sp>
      <p:sp>
        <p:nvSpPr>
          <p:cNvPr id="36" name="TextBox 35">
            <a:extLst>
              <a:ext uri="{FF2B5EF4-FFF2-40B4-BE49-F238E27FC236}">
                <a16:creationId xmlns:a16="http://schemas.microsoft.com/office/drawing/2014/main" id="{02079349-A34F-EBCA-0D9C-E011F127E2C3}"/>
              </a:ext>
            </a:extLst>
          </p:cNvPr>
          <p:cNvSpPr txBox="1"/>
          <p:nvPr/>
        </p:nvSpPr>
        <p:spPr>
          <a:xfrm>
            <a:off x="1327445" y="7144363"/>
            <a:ext cx="4677115" cy="421719"/>
          </a:xfrm>
          <a:prstGeom prst="rect">
            <a:avLst/>
          </a:prstGeom>
          <a:noFill/>
        </p:spPr>
        <p:txBody>
          <a:bodyPr wrap="square">
            <a:spAutoFit/>
          </a:bodyPr>
          <a:lstStyle/>
          <a:p>
            <a:pPr marL="0" indent="0">
              <a:lnSpc>
                <a:spcPts val="2750"/>
              </a:lnSpc>
              <a:buNone/>
            </a:pPr>
            <a:r>
              <a:rPr lang="en-US" dirty="0">
                <a:solidFill>
                  <a:srgbClr val="D6E5EF"/>
                </a:solidFill>
                <a:latin typeface="Roboto Slab" pitchFamily="34" charset="0"/>
                <a:ea typeface="Roboto Slab" pitchFamily="34" charset="-122"/>
                <a:cs typeface="Roboto Slab" pitchFamily="34" charset="-120"/>
              </a:rPr>
              <a:t>Future Trends</a:t>
            </a:r>
            <a:endParaRPr lang="en-US" dirty="0"/>
          </a:p>
        </p:txBody>
      </p:sp>
      <p:sp>
        <p:nvSpPr>
          <p:cNvPr id="44" name="Rectangle 43">
            <a:extLst>
              <a:ext uri="{FF2B5EF4-FFF2-40B4-BE49-F238E27FC236}">
                <a16:creationId xmlns:a16="http://schemas.microsoft.com/office/drawing/2014/main" id="{D74304D5-A487-75BC-4D71-0F0A8B7B5DC8}"/>
              </a:ext>
            </a:extLst>
          </p:cNvPr>
          <p:cNvSpPr/>
          <p:nvPr/>
        </p:nvSpPr>
        <p:spPr>
          <a:xfrm>
            <a:off x="12841673" y="7737791"/>
            <a:ext cx="1694008" cy="393447"/>
          </a:xfrm>
          <a:prstGeom prst="rect">
            <a:avLst/>
          </a:prstGeom>
          <a:solidFill>
            <a:srgbClr val="20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3987" y="0"/>
            <a:ext cx="5486400" cy="8229600"/>
          </a:xfrm>
          <a:prstGeom prst="rect">
            <a:avLst/>
          </a:prstGeom>
        </p:spPr>
      </p:pic>
      <p:sp>
        <p:nvSpPr>
          <p:cNvPr id="3" name="Text 0"/>
          <p:cNvSpPr/>
          <p:nvPr/>
        </p:nvSpPr>
        <p:spPr>
          <a:xfrm>
            <a:off x="793790" y="218408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Introduction to Vector Databases</a:t>
            </a:r>
            <a:endParaRPr lang="en-US" sz="4450" dirty="0"/>
          </a:p>
        </p:txBody>
      </p:sp>
      <p:sp>
        <p:nvSpPr>
          <p:cNvPr id="4" name="Text 1"/>
          <p:cNvSpPr/>
          <p:nvPr/>
        </p:nvSpPr>
        <p:spPr>
          <a:xfrm>
            <a:off x="793790" y="3941802"/>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In today's data-driven world, traditional databases are struggling to keep up with the demands of modern applications. Enter Vector Databases, a new breed of data storage solutions that leverage the power of vector embeddings to revolutionize how we store and retrieve information.</a:t>
            </a:r>
            <a:endParaRPr lang="en-US" sz="1750" dirty="0"/>
          </a:p>
        </p:txBody>
      </p:sp>
      <p:sp>
        <p:nvSpPr>
          <p:cNvPr id="7" name="Text 3"/>
          <p:cNvSpPr/>
          <p:nvPr/>
        </p:nvSpPr>
        <p:spPr>
          <a:xfrm>
            <a:off x="1270040" y="5648563"/>
            <a:ext cx="1705332" cy="396835"/>
          </a:xfrm>
          <a:prstGeom prst="rect">
            <a:avLst/>
          </a:prstGeom>
          <a:noFill/>
          <a:ln/>
        </p:spPr>
        <p:txBody>
          <a:bodyPr wrap="none" lIns="0" tIns="0" rIns="0" bIns="0" rtlCol="0" anchor="t"/>
          <a:lstStyle/>
          <a:p>
            <a:pPr marL="0" indent="0" algn="l">
              <a:lnSpc>
                <a:spcPts val="3100"/>
              </a:lnSpc>
              <a:buNone/>
            </a:pP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5607"/>
            <a:ext cx="7416165"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What are Vector Databases?</a:t>
            </a:r>
            <a:endParaRPr lang="en-US" sz="4450" dirty="0"/>
          </a:p>
        </p:txBody>
      </p:sp>
      <p:sp>
        <p:nvSpPr>
          <p:cNvPr id="3" name="Text 1"/>
          <p:cNvSpPr/>
          <p:nvPr/>
        </p:nvSpPr>
        <p:spPr>
          <a:xfrm>
            <a:off x="793790" y="3271361"/>
            <a:ext cx="4365784" cy="354330"/>
          </a:xfrm>
          <a:prstGeom prst="rect">
            <a:avLst/>
          </a:prstGeom>
          <a:noFill/>
          <a:ln/>
        </p:spPr>
        <p:txBody>
          <a:bodyPr wrap="none" lIns="0" tIns="0" rIns="0" bIns="0" rtlCol="0" anchor="t"/>
          <a:lstStyle/>
          <a:p>
            <a:pPr marL="0" indent="0">
              <a:lnSpc>
                <a:spcPts val="2750"/>
              </a:lnSpc>
              <a:buNone/>
            </a:pPr>
            <a:r>
              <a:rPr lang="en-US" sz="2200" dirty="0">
                <a:solidFill>
                  <a:srgbClr val="76B9FF"/>
                </a:solidFill>
                <a:latin typeface="Roboto Slab" pitchFamily="34" charset="0"/>
                <a:ea typeface="Roboto Slab" pitchFamily="34" charset="-122"/>
                <a:cs typeface="Roboto Slab" pitchFamily="34" charset="-120"/>
              </a:rPr>
              <a:t>Understanding Vector Databases</a:t>
            </a:r>
            <a:endParaRPr lang="en-US" sz="2200" dirty="0"/>
          </a:p>
        </p:txBody>
      </p:sp>
      <p:sp>
        <p:nvSpPr>
          <p:cNvPr id="4" name="Text 2"/>
          <p:cNvSpPr/>
          <p:nvPr/>
        </p:nvSpPr>
        <p:spPr>
          <a:xfrm>
            <a:off x="793790" y="3852505"/>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Vector Databases are a type of database that stores and retrieves data based on its similarity to other data points. Unlike traditional databases that rely on structured data and keywords, Vector Databases use vector representations of data, enabling them to understand the meaning and relationships between different data points.</a:t>
            </a:r>
            <a:endParaRPr lang="en-US" sz="1750" dirty="0"/>
          </a:p>
        </p:txBody>
      </p:sp>
      <p:sp>
        <p:nvSpPr>
          <p:cNvPr id="5" name="Text 3"/>
          <p:cNvSpPr/>
          <p:nvPr/>
        </p:nvSpPr>
        <p:spPr>
          <a:xfrm>
            <a:off x="7599521"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6B9FF"/>
                </a:solidFill>
                <a:latin typeface="Roboto Slab" pitchFamily="34" charset="0"/>
                <a:ea typeface="Roboto Slab" pitchFamily="34" charset="-122"/>
                <a:cs typeface="Roboto Slab" pitchFamily="34" charset="-120"/>
              </a:rPr>
              <a:t>The Power of Vectors</a:t>
            </a:r>
            <a:endParaRPr lang="en-US" sz="2200" dirty="0"/>
          </a:p>
        </p:txBody>
      </p:sp>
      <p:sp>
        <p:nvSpPr>
          <p:cNvPr id="6" name="Text 4"/>
          <p:cNvSpPr/>
          <p:nvPr/>
        </p:nvSpPr>
        <p:spPr>
          <a:xfrm>
            <a:off x="7599521" y="3852505"/>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Imagine a database that can understand the nuances of human language, the similarity of images, or the relationships between different products. Vector Databases achieve this by converting data into numerical vectors, allowing for complex comparisons and search queries that go beyond simple keyword matching.</a:t>
            </a:r>
            <a:endParaRPr lang="en-US" sz="1750" dirty="0"/>
          </a:p>
        </p:txBody>
      </p:sp>
      <p:sp>
        <p:nvSpPr>
          <p:cNvPr id="7" name="Rectangle 6">
            <a:extLst>
              <a:ext uri="{FF2B5EF4-FFF2-40B4-BE49-F238E27FC236}">
                <a16:creationId xmlns:a16="http://schemas.microsoft.com/office/drawing/2014/main" id="{1A4A8771-68C8-7ADA-BC90-E2996B091342}"/>
              </a:ext>
            </a:extLst>
          </p:cNvPr>
          <p:cNvSpPr/>
          <p:nvPr/>
        </p:nvSpPr>
        <p:spPr>
          <a:xfrm>
            <a:off x="12841673" y="7737791"/>
            <a:ext cx="1694008" cy="393447"/>
          </a:xfrm>
          <a:prstGeom prst="rect">
            <a:avLst/>
          </a:prstGeom>
          <a:solidFill>
            <a:srgbClr val="20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1638" y="1055965"/>
            <a:ext cx="12993291" cy="644366"/>
          </a:xfrm>
          <a:prstGeom prst="rect">
            <a:avLst/>
          </a:prstGeom>
          <a:noFill/>
          <a:ln/>
        </p:spPr>
        <p:txBody>
          <a:bodyPr wrap="none" lIns="0" tIns="0" rIns="0" bIns="0" rtlCol="0" anchor="t"/>
          <a:lstStyle/>
          <a:p>
            <a:pPr marL="0" indent="0">
              <a:lnSpc>
                <a:spcPts val="5050"/>
              </a:lnSpc>
              <a:buNone/>
            </a:pPr>
            <a:r>
              <a:rPr lang="en-US" sz="4050" dirty="0">
                <a:solidFill>
                  <a:srgbClr val="76B9FF"/>
                </a:solidFill>
                <a:latin typeface="Roboto Slab" pitchFamily="34" charset="0"/>
                <a:ea typeface="Roboto Slab" pitchFamily="34" charset="-122"/>
                <a:cs typeface="Roboto Slab" pitchFamily="34" charset="-120"/>
              </a:rPr>
              <a:t>Comparing Vector Databases to Traditional Databases</a:t>
            </a:r>
            <a:endParaRPr lang="en-US" sz="4050" dirty="0"/>
          </a:p>
        </p:txBody>
      </p:sp>
      <p:sp>
        <p:nvSpPr>
          <p:cNvPr id="3" name="Shape 1"/>
          <p:cNvSpPr/>
          <p:nvPr/>
        </p:nvSpPr>
        <p:spPr>
          <a:xfrm>
            <a:off x="721638" y="2112645"/>
            <a:ext cx="1648301" cy="1188006"/>
          </a:xfrm>
          <a:prstGeom prst="roundRect">
            <a:avLst>
              <a:gd name="adj" fmla="val 2604"/>
            </a:avLst>
          </a:prstGeom>
          <a:solidFill>
            <a:srgbClr val="3F4652"/>
          </a:solidFill>
          <a:ln/>
        </p:spPr>
        <p:txBody>
          <a:bodyPr/>
          <a:lstStyle/>
          <a:p>
            <a:endParaRPr lang="en-US"/>
          </a:p>
        </p:txBody>
      </p:sp>
      <p:sp>
        <p:nvSpPr>
          <p:cNvPr id="4" name="Text 2"/>
          <p:cNvSpPr/>
          <p:nvPr/>
        </p:nvSpPr>
        <p:spPr>
          <a:xfrm>
            <a:off x="927735" y="2500432"/>
            <a:ext cx="106204" cy="412433"/>
          </a:xfrm>
          <a:prstGeom prst="rect">
            <a:avLst/>
          </a:prstGeom>
          <a:noFill/>
          <a:ln/>
        </p:spPr>
        <p:txBody>
          <a:bodyPr wrap="none" lIns="0" tIns="0" rIns="0" bIns="0" rtlCol="0" anchor="t"/>
          <a:lstStyle/>
          <a:p>
            <a:pPr marL="0" indent="0" algn="ctr">
              <a:lnSpc>
                <a:spcPts val="3200"/>
              </a:lnSpc>
              <a:buNone/>
            </a:pPr>
            <a:r>
              <a:rPr lang="en-US" sz="2000" dirty="0">
                <a:solidFill>
                  <a:srgbClr val="D6E5EF"/>
                </a:solidFill>
                <a:latin typeface="Roboto Slab" pitchFamily="34" charset="0"/>
                <a:ea typeface="Roboto Slab" pitchFamily="34" charset="-122"/>
                <a:cs typeface="Roboto Slab" pitchFamily="34" charset="-120"/>
              </a:rPr>
              <a:t>1</a:t>
            </a:r>
            <a:endParaRPr lang="en-US" sz="2000" dirty="0"/>
          </a:p>
        </p:txBody>
      </p:sp>
      <p:sp>
        <p:nvSpPr>
          <p:cNvPr id="5" name="Text 3"/>
          <p:cNvSpPr/>
          <p:nvPr/>
        </p:nvSpPr>
        <p:spPr>
          <a:xfrm>
            <a:off x="2576036" y="2318742"/>
            <a:ext cx="2650212" cy="322183"/>
          </a:xfrm>
          <a:prstGeom prst="rect">
            <a:avLst/>
          </a:prstGeom>
          <a:noFill/>
          <a:ln/>
        </p:spPr>
        <p:txBody>
          <a:bodyPr wrap="none" lIns="0" tIns="0" rIns="0" bIns="0" rtlCol="0" anchor="t"/>
          <a:lstStyle/>
          <a:p>
            <a:pPr marL="0" indent="0" algn="l">
              <a:lnSpc>
                <a:spcPts val="2500"/>
              </a:lnSpc>
              <a:buNone/>
            </a:pPr>
            <a:r>
              <a:rPr lang="en-US" sz="2000" dirty="0">
                <a:solidFill>
                  <a:srgbClr val="D6E5EF"/>
                </a:solidFill>
                <a:latin typeface="Roboto Slab" pitchFamily="34" charset="0"/>
                <a:ea typeface="Roboto Slab" pitchFamily="34" charset="-122"/>
                <a:cs typeface="Roboto Slab" pitchFamily="34" charset="-120"/>
              </a:rPr>
              <a:t>Traditional Databases</a:t>
            </a:r>
            <a:endParaRPr lang="en-US" sz="2000" dirty="0"/>
          </a:p>
        </p:txBody>
      </p:sp>
      <p:sp>
        <p:nvSpPr>
          <p:cNvPr id="6" name="Text 4"/>
          <p:cNvSpPr/>
          <p:nvPr/>
        </p:nvSpPr>
        <p:spPr>
          <a:xfrm>
            <a:off x="2576036" y="2764631"/>
            <a:ext cx="4979551" cy="329922"/>
          </a:xfrm>
          <a:prstGeom prst="rect">
            <a:avLst/>
          </a:prstGeom>
          <a:noFill/>
          <a:ln/>
        </p:spPr>
        <p:txBody>
          <a:bodyPr wrap="none" lIns="0" tIns="0" rIns="0" bIns="0" rtlCol="0" anchor="t"/>
          <a:lstStyle/>
          <a:p>
            <a:pPr marL="0" indent="0" algn="l">
              <a:lnSpc>
                <a:spcPts val="2550"/>
              </a:lnSpc>
              <a:buNone/>
            </a:pPr>
            <a:r>
              <a:rPr lang="en-US" sz="1600" dirty="0">
                <a:solidFill>
                  <a:srgbClr val="D6E5EF"/>
                </a:solidFill>
                <a:latin typeface="Roboto" pitchFamily="34" charset="0"/>
                <a:ea typeface="Roboto" pitchFamily="34" charset="-122"/>
                <a:cs typeface="Roboto" pitchFamily="34" charset="-120"/>
              </a:rPr>
              <a:t>Store data in structured tables with rows and columns.</a:t>
            </a:r>
            <a:endParaRPr lang="en-US" sz="1600" dirty="0"/>
          </a:p>
        </p:txBody>
      </p:sp>
      <p:sp>
        <p:nvSpPr>
          <p:cNvPr id="7" name="Shape 5"/>
          <p:cNvSpPr/>
          <p:nvPr/>
        </p:nvSpPr>
        <p:spPr>
          <a:xfrm>
            <a:off x="2472928" y="3291126"/>
            <a:ext cx="11332845" cy="11430"/>
          </a:xfrm>
          <a:prstGeom prst="roundRect">
            <a:avLst>
              <a:gd name="adj" fmla="val 270613"/>
            </a:avLst>
          </a:prstGeom>
          <a:solidFill>
            <a:srgbClr val="585F6B"/>
          </a:solidFill>
          <a:ln/>
        </p:spPr>
        <p:txBody>
          <a:bodyPr/>
          <a:lstStyle/>
          <a:p>
            <a:endParaRPr lang="en-US"/>
          </a:p>
        </p:txBody>
      </p:sp>
      <p:sp>
        <p:nvSpPr>
          <p:cNvPr id="8" name="Shape 6"/>
          <p:cNvSpPr/>
          <p:nvPr/>
        </p:nvSpPr>
        <p:spPr>
          <a:xfrm>
            <a:off x="721638" y="3403640"/>
            <a:ext cx="3296722" cy="1188006"/>
          </a:xfrm>
          <a:prstGeom prst="roundRect">
            <a:avLst>
              <a:gd name="adj" fmla="val 2604"/>
            </a:avLst>
          </a:prstGeom>
          <a:solidFill>
            <a:srgbClr val="3F4652"/>
          </a:solidFill>
          <a:ln/>
        </p:spPr>
        <p:txBody>
          <a:bodyPr/>
          <a:lstStyle/>
          <a:p>
            <a:endParaRPr lang="en-US"/>
          </a:p>
        </p:txBody>
      </p:sp>
      <p:sp>
        <p:nvSpPr>
          <p:cNvPr id="9" name="Text 7"/>
          <p:cNvSpPr/>
          <p:nvPr/>
        </p:nvSpPr>
        <p:spPr>
          <a:xfrm>
            <a:off x="927735" y="3791426"/>
            <a:ext cx="142399" cy="412433"/>
          </a:xfrm>
          <a:prstGeom prst="rect">
            <a:avLst/>
          </a:prstGeom>
          <a:noFill/>
          <a:ln/>
        </p:spPr>
        <p:txBody>
          <a:bodyPr wrap="none" lIns="0" tIns="0" rIns="0" bIns="0" rtlCol="0" anchor="t"/>
          <a:lstStyle/>
          <a:p>
            <a:pPr marL="0" indent="0" algn="ctr">
              <a:lnSpc>
                <a:spcPts val="3200"/>
              </a:lnSpc>
              <a:buNone/>
            </a:pPr>
            <a:r>
              <a:rPr lang="en-US" sz="2000" dirty="0">
                <a:solidFill>
                  <a:srgbClr val="D6E5EF"/>
                </a:solidFill>
                <a:latin typeface="Roboto Slab" pitchFamily="34" charset="0"/>
                <a:ea typeface="Roboto Slab" pitchFamily="34" charset="-122"/>
                <a:cs typeface="Roboto Slab" pitchFamily="34" charset="-120"/>
              </a:rPr>
              <a:t>2</a:t>
            </a:r>
            <a:endParaRPr lang="en-US" sz="2000" dirty="0"/>
          </a:p>
        </p:txBody>
      </p:sp>
      <p:sp>
        <p:nvSpPr>
          <p:cNvPr id="10" name="Text 8"/>
          <p:cNvSpPr/>
          <p:nvPr/>
        </p:nvSpPr>
        <p:spPr>
          <a:xfrm>
            <a:off x="4224457" y="3609737"/>
            <a:ext cx="2577584" cy="322183"/>
          </a:xfrm>
          <a:prstGeom prst="rect">
            <a:avLst/>
          </a:prstGeom>
          <a:noFill/>
          <a:ln/>
        </p:spPr>
        <p:txBody>
          <a:bodyPr wrap="none" lIns="0" tIns="0" rIns="0" bIns="0" rtlCol="0" anchor="t"/>
          <a:lstStyle/>
          <a:p>
            <a:pPr marL="0" indent="0" algn="l">
              <a:lnSpc>
                <a:spcPts val="2500"/>
              </a:lnSpc>
              <a:buNone/>
            </a:pPr>
            <a:r>
              <a:rPr lang="en-US" sz="2000" dirty="0">
                <a:solidFill>
                  <a:srgbClr val="D6E5EF"/>
                </a:solidFill>
                <a:latin typeface="Roboto Slab" pitchFamily="34" charset="0"/>
                <a:ea typeface="Roboto Slab" pitchFamily="34" charset="-122"/>
                <a:cs typeface="Roboto Slab" pitchFamily="34" charset="-120"/>
              </a:rPr>
              <a:t>Vector Databases</a:t>
            </a:r>
            <a:endParaRPr lang="en-US" sz="2000" dirty="0"/>
          </a:p>
        </p:txBody>
      </p:sp>
      <p:sp>
        <p:nvSpPr>
          <p:cNvPr id="11" name="Text 9"/>
          <p:cNvSpPr/>
          <p:nvPr/>
        </p:nvSpPr>
        <p:spPr>
          <a:xfrm>
            <a:off x="4224457" y="4055626"/>
            <a:ext cx="7864912" cy="329922"/>
          </a:xfrm>
          <a:prstGeom prst="rect">
            <a:avLst/>
          </a:prstGeom>
          <a:noFill/>
          <a:ln/>
        </p:spPr>
        <p:txBody>
          <a:bodyPr wrap="none" lIns="0" tIns="0" rIns="0" bIns="0" rtlCol="0" anchor="t"/>
          <a:lstStyle/>
          <a:p>
            <a:pPr marL="0" indent="0" algn="l">
              <a:lnSpc>
                <a:spcPts val="2550"/>
              </a:lnSpc>
              <a:buNone/>
            </a:pPr>
            <a:r>
              <a:rPr lang="en-US" sz="1600" dirty="0">
                <a:solidFill>
                  <a:srgbClr val="D6E5EF"/>
                </a:solidFill>
                <a:latin typeface="Roboto" pitchFamily="34" charset="0"/>
                <a:ea typeface="Roboto" pitchFamily="34" charset="-122"/>
                <a:cs typeface="Roboto" pitchFamily="34" charset="-120"/>
              </a:rPr>
              <a:t>Store data as vectors, enabling similarity search and understanding data relationships.</a:t>
            </a:r>
            <a:endParaRPr lang="en-US" sz="1600" dirty="0"/>
          </a:p>
        </p:txBody>
      </p:sp>
      <p:sp>
        <p:nvSpPr>
          <p:cNvPr id="12" name="Shape 10"/>
          <p:cNvSpPr/>
          <p:nvPr/>
        </p:nvSpPr>
        <p:spPr>
          <a:xfrm>
            <a:off x="4121348" y="4582120"/>
            <a:ext cx="9684425" cy="11430"/>
          </a:xfrm>
          <a:prstGeom prst="roundRect">
            <a:avLst>
              <a:gd name="adj" fmla="val 270613"/>
            </a:avLst>
          </a:prstGeom>
          <a:solidFill>
            <a:srgbClr val="585F6B"/>
          </a:solidFill>
          <a:ln/>
        </p:spPr>
        <p:txBody>
          <a:bodyPr/>
          <a:lstStyle/>
          <a:p>
            <a:endParaRPr lang="en-US"/>
          </a:p>
        </p:txBody>
      </p:sp>
      <p:sp>
        <p:nvSpPr>
          <p:cNvPr id="13" name="Shape 11"/>
          <p:cNvSpPr/>
          <p:nvPr/>
        </p:nvSpPr>
        <p:spPr>
          <a:xfrm>
            <a:off x="721638" y="4694634"/>
            <a:ext cx="4945142" cy="1188006"/>
          </a:xfrm>
          <a:prstGeom prst="roundRect">
            <a:avLst>
              <a:gd name="adj" fmla="val 2604"/>
            </a:avLst>
          </a:prstGeom>
          <a:solidFill>
            <a:srgbClr val="3F4652"/>
          </a:solidFill>
          <a:ln/>
        </p:spPr>
        <p:txBody>
          <a:bodyPr/>
          <a:lstStyle/>
          <a:p>
            <a:endParaRPr lang="en-US"/>
          </a:p>
        </p:txBody>
      </p:sp>
      <p:sp>
        <p:nvSpPr>
          <p:cNvPr id="14" name="Text 12"/>
          <p:cNvSpPr/>
          <p:nvPr/>
        </p:nvSpPr>
        <p:spPr>
          <a:xfrm>
            <a:off x="927735" y="5082421"/>
            <a:ext cx="139184" cy="412433"/>
          </a:xfrm>
          <a:prstGeom prst="rect">
            <a:avLst/>
          </a:prstGeom>
          <a:noFill/>
          <a:ln/>
        </p:spPr>
        <p:txBody>
          <a:bodyPr wrap="none" lIns="0" tIns="0" rIns="0" bIns="0" rtlCol="0" anchor="t"/>
          <a:lstStyle/>
          <a:p>
            <a:pPr marL="0" indent="0" algn="ctr">
              <a:lnSpc>
                <a:spcPts val="3200"/>
              </a:lnSpc>
              <a:buNone/>
            </a:pPr>
            <a:r>
              <a:rPr lang="en-US" sz="2000" dirty="0">
                <a:solidFill>
                  <a:srgbClr val="D6E5EF"/>
                </a:solidFill>
                <a:latin typeface="Roboto Slab" pitchFamily="34" charset="0"/>
                <a:ea typeface="Roboto Slab" pitchFamily="34" charset="-122"/>
                <a:cs typeface="Roboto Slab" pitchFamily="34" charset="-120"/>
              </a:rPr>
              <a:t>3</a:t>
            </a:r>
            <a:endParaRPr lang="en-US" sz="2000" dirty="0"/>
          </a:p>
        </p:txBody>
      </p:sp>
      <p:sp>
        <p:nvSpPr>
          <p:cNvPr id="15" name="Text 13"/>
          <p:cNvSpPr/>
          <p:nvPr/>
        </p:nvSpPr>
        <p:spPr>
          <a:xfrm>
            <a:off x="5872877" y="4900732"/>
            <a:ext cx="2650212" cy="322183"/>
          </a:xfrm>
          <a:prstGeom prst="rect">
            <a:avLst/>
          </a:prstGeom>
          <a:noFill/>
          <a:ln/>
        </p:spPr>
        <p:txBody>
          <a:bodyPr wrap="none" lIns="0" tIns="0" rIns="0" bIns="0" rtlCol="0" anchor="t"/>
          <a:lstStyle/>
          <a:p>
            <a:pPr marL="0" indent="0" algn="l">
              <a:lnSpc>
                <a:spcPts val="2500"/>
              </a:lnSpc>
              <a:buNone/>
            </a:pPr>
            <a:r>
              <a:rPr lang="en-US" sz="2000" dirty="0">
                <a:solidFill>
                  <a:srgbClr val="D6E5EF"/>
                </a:solidFill>
                <a:latin typeface="Roboto Slab" pitchFamily="34" charset="0"/>
                <a:ea typeface="Roboto Slab" pitchFamily="34" charset="-122"/>
                <a:cs typeface="Roboto Slab" pitchFamily="34" charset="-120"/>
              </a:rPr>
              <a:t>Traditional Databases</a:t>
            </a:r>
            <a:endParaRPr lang="en-US" sz="2000" dirty="0"/>
          </a:p>
        </p:txBody>
      </p:sp>
      <p:sp>
        <p:nvSpPr>
          <p:cNvPr id="16" name="Text 14"/>
          <p:cNvSpPr/>
          <p:nvPr/>
        </p:nvSpPr>
        <p:spPr>
          <a:xfrm>
            <a:off x="5872877" y="5346621"/>
            <a:ext cx="4693682" cy="329922"/>
          </a:xfrm>
          <a:prstGeom prst="rect">
            <a:avLst/>
          </a:prstGeom>
          <a:noFill/>
          <a:ln/>
        </p:spPr>
        <p:txBody>
          <a:bodyPr wrap="none" lIns="0" tIns="0" rIns="0" bIns="0" rtlCol="0" anchor="t"/>
          <a:lstStyle/>
          <a:p>
            <a:pPr marL="0" indent="0" algn="l">
              <a:lnSpc>
                <a:spcPts val="2550"/>
              </a:lnSpc>
              <a:buNone/>
            </a:pPr>
            <a:r>
              <a:rPr lang="en-US" sz="1600" dirty="0">
                <a:solidFill>
                  <a:srgbClr val="D6E5EF"/>
                </a:solidFill>
                <a:latin typeface="Roboto" pitchFamily="34" charset="0"/>
                <a:ea typeface="Roboto" pitchFamily="34" charset="-122"/>
                <a:cs typeface="Roboto" pitchFamily="34" charset="-120"/>
              </a:rPr>
              <a:t>Relies on keywords and exact matches for retrieval.</a:t>
            </a:r>
            <a:endParaRPr lang="en-US" sz="1600" dirty="0"/>
          </a:p>
        </p:txBody>
      </p:sp>
      <p:sp>
        <p:nvSpPr>
          <p:cNvPr id="17" name="Shape 15"/>
          <p:cNvSpPr/>
          <p:nvPr/>
        </p:nvSpPr>
        <p:spPr>
          <a:xfrm>
            <a:off x="5769769" y="5873115"/>
            <a:ext cx="8036004" cy="11430"/>
          </a:xfrm>
          <a:prstGeom prst="roundRect">
            <a:avLst>
              <a:gd name="adj" fmla="val 270613"/>
            </a:avLst>
          </a:prstGeom>
          <a:solidFill>
            <a:srgbClr val="585F6B"/>
          </a:solidFill>
          <a:ln/>
        </p:spPr>
        <p:txBody>
          <a:bodyPr/>
          <a:lstStyle/>
          <a:p>
            <a:endParaRPr lang="en-US"/>
          </a:p>
        </p:txBody>
      </p:sp>
      <p:sp>
        <p:nvSpPr>
          <p:cNvPr id="18" name="Shape 16"/>
          <p:cNvSpPr/>
          <p:nvPr/>
        </p:nvSpPr>
        <p:spPr>
          <a:xfrm>
            <a:off x="721638" y="5985629"/>
            <a:ext cx="6593562" cy="1188006"/>
          </a:xfrm>
          <a:prstGeom prst="roundRect">
            <a:avLst>
              <a:gd name="adj" fmla="val 2604"/>
            </a:avLst>
          </a:prstGeom>
          <a:solidFill>
            <a:srgbClr val="3F4652"/>
          </a:solidFill>
          <a:ln/>
        </p:spPr>
        <p:txBody>
          <a:bodyPr/>
          <a:lstStyle/>
          <a:p>
            <a:endParaRPr lang="en-US"/>
          </a:p>
        </p:txBody>
      </p:sp>
      <p:sp>
        <p:nvSpPr>
          <p:cNvPr id="19" name="Text 17"/>
          <p:cNvSpPr/>
          <p:nvPr/>
        </p:nvSpPr>
        <p:spPr>
          <a:xfrm>
            <a:off x="927735" y="6373416"/>
            <a:ext cx="149423" cy="412433"/>
          </a:xfrm>
          <a:prstGeom prst="rect">
            <a:avLst/>
          </a:prstGeom>
          <a:noFill/>
          <a:ln/>
        </p:spPr>
        <p:txBody>
          <a:bodyPr wrap="none" lIns="0" tIns="0" rIns="0" bIns="0" rtlCol="0" anchor="t"/>
          <a:lstStyle/>
          <a:p>
            <a:pPr marL="0" indent="0" algn="ctr">
              <a:lnSpc>
                <a:spcPts val="3200"/>
              </a:lnSpc>
              <a:buNone/>
            </a:pPr>
            <a:r>
              <a:rPr lang="en-US" sz="2000" dirty="0">
                <a:solidFill>
                  <a:srgbClr val="D6E5EF"/>
                </a:solidFill>
                <a:latin typeface="Roboto Slab" pitchFamily="34" charset="0"/>
                <a:ea typeface="Roboto Slab" pitchFamily="34" charset="-122"/>
                <a:cs typeface="Roboto Slab" pitchFamily="34" charset="-120"/>
              </a:rPr>
              <a:t>4</a:t>
            </a:r>
            <a:endParaRPr lang="en-US" sz="2000" dirty="0"/>
          </a:p>
        </p:txBody>
      </p:sp>
      <p:sp>
        <p:nvSpPr>
          <p:cNvPr id="20" name="Text 18"/>
          <p:cNvSpPr/>
          <p:nvPr/>
        </p:nvSpPr>
        <p:spPr>
          <a:xfrm>
            <a:off x="7521297" y="6191726"/>
            <a:ext cx="2577584" cy="322183"/>
          </a:xfrm>
          <a:prstGeom prst="rect">
            <a:avLst/>
          </a:prstGeom>
          <a:noFill/>
          <a:ln/>
        </p:spPr>
        <p:txBody>
          <a:bodyPr wrap="none" lIns="0" tIns="0" rIns="0" bIns="0" rtlCol="0" anchor="t"/>
          <a:lstStyle/>
          <a:p>
            <a:pPr marL="0" indent="0" algn="l">
              <a:lnSpc>
                <a:spcPts val="2500"/>
              </a:lnSpc>
              <a:buNone/>
            </a:pPr>
            <a:r>
              <a:rPr lang="en-US" sz="2000" dirty="0">
                <a:solidFill>
                  <a:srgbClr val="D6E5EF"/>
                </a:solidFill>
                <a:latin typeface="Roboto Slab" pitchFamily="34" charset="0"/>
                <a:ea typeface="Roboto Slab" pitchFamily="34" charset="-122"/>
                <a:cs typeface="Roboto Slab" pitchFamily="34" charset="-120"/>
              </a:rPr>
              <a:t>Vector Databases</a:t>
            </a:r>
            <a:endParaRPr lang="en-US" sz="2000" dirty="0"/>
          </a:p>
        </p:txBody>
      </p:sp>
      <p:sp>
        <p:nvSpPr>
          <p:cNvPr id="21" name="Text 19"/>
          <p:cNvSpPr/>
          <p:nvPr/>
        </p:nvSpPr>
        <p:spPr>
          <a:xfrm>
            <a:off x="7521297" y="6637615"/>
            <a:ext cx="6100882" cy="329922"/>
          </a:xfrm>
          <a:prstGeom prst="rect">
            <a:avLst/>
          </a:prstGeom>
          <a:noFill/>
          <a:ln/>
        </p:spPr>
        <p:txBody>
          <a:bodyPr wrap="none" lIns="0" tIns="0" rIns="0" bIns="0" rtlCol="0" anchor="t"/>
          <a:lstStyle/>
          <a:p>
            <a:pPr marL="0" indent="0" algn="l">
              <a:lnSpc>
                <a:spcPts val="2550"/>
              </a:lnSpc>
              <a:buNone/>
            </a:pPr>
            <a:r>
              <a:rPr lang="en-US" sz="1600" dirty="0">
                <a:solidFill>
                  <a:srgbClr val="D6E5EF"/>
                </a:solidFill>
                <a:latin typeface="Roboto" pitchFamily="34" charset="0"/>
                <a:ea typeface="Roboto" pitchFamily="34" charset="-122"/>
                <a:cs typeface="Roboto" pitchFamily="34" charset="-120"/>
              </a:rPr>
              <a:t>Supports semantic search and understanding the meaning of data.</a:t>
            </a:r>
            <a:endParaRPr lang="en-US" sz="1600" dirty="0"/>
          </a:p>
        </p:txBody>
      </p:sp>
      <p:sp>
        <p:nvSpPr>
          <p:cNvPr id="22" name="Rectangle 21">
            <a:extLst>
              <a:ext uri="{FF2B5EF4-FFF2-40B4-BE49-F238E27FC236}">
                <a16:creationId xmlns:a16="http://schemas.microsoft.com/office/drawing/2014/main" id="{EF35417B-D6BB-7C04-535F-8EB8FAE1B1CB}"/>
              </a:ext>
            </a:extLst>
          </p:cNvPr>
          <p:cNvSpPr/>
          <p:nvPr/>
        </p:nvSpPr>
        <p:spPr>
          <a:xfrm>
            <a:off x="12841673" y="7737791"/>
            <a:ext cx="1694008" cy="393447"/>
          </a:xfrm>
          <a:prstGeom prst="rect">
            <a:avLst/>
          </a:prstGeom>
          <a:solidFill>
            <a:srgbClr val="20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5296" y="983575"/>
            <a:ext cx="6666548" cy="615077"/>
          </a:xfrm>
          <a:prstGeom prst="rect">
            <a:avLst/>
          </a:prstGeom>
          <a:noFill/>
          <a:ln/>
        </p:spPr>
        <p:txBody>
          <a:bodyPr wrap="none" lIns="0" tIns="0" rIns="0" bIns="0" rtlCol="0" anchor="t"/>
          <a:lstStyle/>
          <a:p>
            <a:pPr marL="0" indent="0">
              <a:lnSpc>
                <a:spcPts val="4800"/>
              </a:lnSpc>
              <a:buNone/>
            </a:pPr>
            <a:r>
              <a:rPr lang="en-US" sz="3850" dirty="0">
                <a:solidFill>
                  <a:srgbClr val="76B9FF"/>
                </a:solidFill>
                <a:latin typeface="Roboto Slab" pitchFamily="34" charset="0"/>
                <a:ea typeface="Roboto Slab" pitchFamily="34" charset="-122"/>
                <a:cs typeface="Roboto Slab" pitchFamily="34" charset="-120"/>
              </a:rPr>
              <a:t>Why Vector Databases?</a:t>
            </a:r>
            <a:endParaRPr lang="en-US" sz="3850" dirty="0"/>
          </a:p>
        </p:txBody>
      </p:sp>
      <p:sp>
        <p:nvSpPr>
          <p:cNvPr id="4" name="Shape 1"/>
          <p:cNvSpPr/>
          <p:nvPr/>
        </p:nvSpPr>
        <p:spPr>
          <a:xfrm>
            <a:off x="6459141" y="1893927"/>
            <a:ext cx="22860" cy="5352098"/>
          </a:xfrm>
          <a:prstGeom prst="roundRect">
            <a:avLst>
              <a:gd name="adj" fmla="val 129169"/>
            </a:avLst>
          </a:prstGeom>
          <a:solidFill>
            <a:srgbClr val="585F6B"/>
          </a:solidFill>
          <a:ln/>
        </p:spPr>
        <p:txBody>
          <a:bodyPr/>
          <a:lstStyle/>
          <a:p>
            <a:endParaRPr lang="en-US"/>
          </a:p>
        </p:txBody>
      </p:sp>
      <p:sp>
        <p:nvSpPr>
          <p:cNvPr id="5" name="Shape 2"/>
          <p:cNvSpPr/>
          <p:nvPr/>
        </p:nvSpPr>
        <p:spPr>
          <a:xfrm>
            <a:off x="6669167" y="2325410"/>
            <a:ext cx="688896" cy="22860"/>
          </a:xfrm>
          <a:prstGeom prst="roundRect">
            <a:avLst>
              <a:gd name="adj" fmla="val 129169"/>
            </a:avLst>
          </a:prstGeom>
          <a:solidFill>
            <a:srgbClr val="585F6B"/>
          </a:solidFill>
          <a:ln/>
        </p:spPr>
        <p:txBody>
          <a:bodyPr/>
          <a:lstStyle/>
          <a:p>
            <a:endParaRPr lang="en-US"/>
          </a:p>
        </p:txBody>
      </p:sp>
      <p:sp>
        <p:nvSpPr>
          <p:cNvPr id="6" name="Shape 3"/>
          <p:cNvSpPr/>
          <p:nvPr/>
        </p:nvSpPr>
        <p:spPr>
          <a:xfrm>
            <a:off x="6249114" y="2115383"/>
            <a:ext cx="442913" cy="442913"/>
          </a:xfrm>
          <a:prstGeom prst="roundRect">
            <a:avLst>
              <a:gd name="adj" fmla="val 6667"/>
            </a:avLst>
          </a:prstGeom>
          <a:solidFill>
            <a:srgbClr val="3F4652"/>
          </a:solidFill>
          <a:ln/>
        </p:spPr>
        <p:txBody>
          <a:bodyPr/>
          <a:lstStyle/>
          <a:p>
            <a:endParaRPr lang="en-US"/>
          </a:p>
        </p:txBody>
      </p:sp>
      <p:sp>
        <p:nvSpPr>
          <p:cNvPr id="7" name="Text 4"/>
          <p:cNvSpPr/>
          <p:nvPr/>
        </p:nvSpPr>
        <p:spPr>
          <a:xfrm>
            <a:off x="6409611" y="2189202"/>
            <a:ext cx="121801" cy="295275"/>
          </a:xfrm>
          <a:prstGeom prst="rect">
            <a:avLst/>
          </a:prstGeom>
          <a:noFill/>
          <a:ln/>
        </p:spPr>
        <p:txBody>
          <a:bodyPr wrap="none" lIns="0" tIns="0" rIns="0" bIns="0" rtlCol="0" anchor="t"/>
          <a:lstStyle/>
          <a:p>
            <a:pPr marL="0" indent="0" algn="ctr">
              <a:lnSpc>
                <a:spcPts val="2300"/>
              </a:lnSpc>
              <a:buNone/>
            </a:pPr>
            <a:r>
              <a:rPr lang="en-US" sz="2300" dirty="0">
                <a:solidFill>
                  <a:srgbClr val="D6E5EF"/>
                </a:solidFill>
                <a:latin typeface="Roboto Slab" pitchFamily="34" charset="0"/>
                <a:ea typeface="Roboto Slab" pitchFamily="34" charset="-122"/>
                <a:cs typeface="Roboto Slab" pitchFamily="34" charset="-120"/>
              </a:rPr>
              <a:t>1</a:t>
            </a:r>
            <a:endParaRPr lang="en-US" sz="2300" dirty="0"/>
          </a:p>
        </p:txBody>
      </p:sp>
      <p:sp>
        <p:nvSpPr>
          <p:cNvPr id="8" name="Text 5"/>
          <p:cNvSpPr/>
          <p:nvPr/>
        </p:nvSpPr>
        <p:spPr>
          <a:xfrm>
            <a:off x="7553206" y="2090738"/>
            <a:ext cx="6388298" cy="1259205"/>
          </a:xfrm>
          <a:prstGeom prst="rect">
            <a:avLst/>
          </a:prstGeom>
          <a:noFill/>
          <a:ln/>
        </p:spPr>
        <p:txBody>
          <a:bodyPr wrap="square" lIns="0" tIns="0" rIns="0" bIns="0" rtlCol="0" anchor="t"/>
          <a:lstStyle/>
          <a:p>
            <a:pPr marL="0" indent="0" algn="l">
              <a:lnSpc>
                <a:spcPts val="2450"/>
              </a:lnSpc>
              <a:buNone/>
            </a:pPr>
            <a:r>
              <a:rPr lang="en-US" sz="1550" dirty="0">
                <a:solidFill>
                  <a:srgbClr val="D6E5EF"/>
                </a:solidFill>
                <a:latin typeface="Roboto" pitchFamily="34" charset="0"/>
                <a:ea typeface="Roboto" pitchFamily="34" charset="-122"/>
                <a:cs typeface="Roboto" pitchFamily="34" charset="-120"/>
              </a:rPr>
              <a:t>The rise of AI and machine learning technologies has driven the adoption of Vector Databases. These databases are particularly well-suited for handling complex data like images, audio, and text, which are often challenging for traditional relational databases.</a:t>
            </a:r>
            <a:endParaRPr lang="en-US" sz="1550" dirty="0"/>
          </a:p>
        </p:txBody>
      </p:sp>
      <p:sp>
        <p:nvSpPr>
          <p:cNvPr id="9" name="Shape 6"/>
          <p:cNvSpPr/>
          <p:nvPr/>
        </p:nvSpPr>
        <p:spPr>
          <a:xfrm>
            <a:off x="6669167" y="4175046"/>
            <a:ext cx="688896" cy="22860"/>
          </a:xfrm>
          <a:prstGeom prst="roundRect">
            <a:avLst>
              <a:gd name="adj" fmla="val 129169"/>
            </a:avLst>
          </a:prstGeom>
          <a:solidFill>
            <a:srgbClr val="585F6B"/>
          </a:solidFill>
          <a:ln/>
        </p:spPr>
        <p:txBody>
          <a:bodyPr/>
          <a:lstStyle/>
          <a:p>
            <a:endParaRPr lang="en-US"/>
          </a:p>
        </p:txBody>
      </p:sp>
      <p:sp>
        <p:nvSpPr>
          <p:cNvPr id="10" name="Shape 7"/>
          <p:cNvSpPr/>
          <p:nvPr/>
        </p:nvSpPr>
        <p:spPr>
          <a:xfrm>
            <a:off x="6249114" y="3965019"/>
            <a:ext cx="442913" cy="442913"/>
          </a:xfrm>
          <a:prstGeom prst="roundRect">
            <a:avLst>
              <a:gd name="adj" fmla="val 6667"/>
            </a:avLst>
          </a:prstGeom>
          <a:solidFill>
            <a:srgbClr val="3F4652"/>
          </a:solidFill>
          <a:ln/>
        </p:spPr>
        <p:txBody>
          <a:bodyPr/>
          <a:lstStyle/>
          <a:p>
            <a:endParaRPr lang="en-US"/>
          </a:p>
        </p:txBody>
      </p:sp>
      <p:sp>
        <p:nvSpPr>
          <p:cNvPr id="11" name="Text 8"/>
          <p:cNvSpPr/>
          <p:nvPr/>
        </p:nvSpPr>
        <p:spPr>
          <a:xfrm>
            <a:off x="6389013" y="4038838"/>
            <a:ext cx="163116" cy="295275"/>
          </a:xfrm>
          <a:prstGeom prst="rect">
            <a:avLst/>
          </a:prstGeom>
          <a:noFill/>
          <a:ln/>
        </p:spPr>
        <p:txBody>
          <a:bodyPr wrap="none" lIns="0" tIns="0" rIns="0" bIns="0" rtlCol="0" anchor="t"/>
          <a:lstStyle/>
          <a:p>
            <a:pPr marL="0" indent="0" algn="ctr">
              <a:lnSpc>
                <a:spcPts val="2300"/>
              </a:lnSpc>
              <a:buNone/>
            </a:pPr>
            <a:r>
              <a:rPr lang="en-US" sz="2300" dirty="0">
                <a:solidFill>
                  <a:srgbClr val="D6E5EF"/>
                </a:solidFill>
                <a:latin typeface="Roboto Slab" pitchFamily="34" charset="0"/>
                <a:ea typeface="Roboto Slab" pitchFamily="34" charset="-122"/>
                <a:cs typeface="Roboto Slab" pitchFamily="34" charset="-120"/>
              </a:rPr>
              <a:t>2</a:t>
            </a:r>
            <a:endParaRPr lang="en-US" sz="2300" dirty="0"/>
          </a:p>
        </p:txBody>
      </p:sp>
      <p:sp>
        <p:nvSpPr>
          <p:cNvPr id="12" name="Text 9"/>
          <p:cNvSpPr/>
          <p:nvPr/>
        </p:nvSpPr>
        <p:spPr>
          <a:xfrm>
            <a:off x="7553206" y="3940373"/>
            <a:ext cx="6388298" cy="1259205"/>
          </a:xfrm>
          <a:prstGeom prst="rect">
            <a:avLst/>
          </a:prstGeom>
          <a:noFill/>
          <a:ln/>
        </p:spPr>
        <p:txBody>
          <a:bodyPr wrap="square" lIns="0" tIns="0" rIns="0" bIns="0" rtlCol="0" anchor="t"/>
          <a:lstStyle/>
          <a:p>
            <a:pPr marL="0" indent="0" algn="l">
              <a:lnSpc>
                <a:spcPts val="2450"/>
              </a:lnSpc>
              <a:buNone/>
            </a:pPr>
            <a:r>
              <a:rPr lang="en-US" sz="1550" dirty="0">
                <a:solidFill>
                  <a:srgbClr val="D6E5EF"/>
                </a:solidFill>
                <a:latin typeface="Roboto" pitchFamily="34" charset="0"/>
                <a:ea typeface="Roboto" pitchFamily="34" charset="-122"/>
                <a:cs typeface="Roboto" pitchFamily="34" charset="-120"/>
              </a:rPr>
              <a:t>The ability of Vector Databases to handle semantic search and understand the relationships between data points has made them increasingly popular in applications like recommendation systems, image search, and natural language processing.</a:t>
            </a:r>
            <a:endParaRPr lang="en-US" sz="1550" dirty="0"/>
          </a:p>
        </p:txBody>
      </p:sp>
      <p:sp>
        <p:nvSpPr>
          <p:cNvPr id="13" name="Shape 10"/>
          <p:cNvSpPr/>
          <p:nvPr/>
        </p:nvSpPr>
        <p:spPr>
          <a:xfrm>
            <a:off x="6669167" y="6024682"/>
            <a:ext cx="688896" cy="22860"/>
          </a:xfrm>
          <a:prstGeom prst="roundRect">
            <a:avLst>
              <a:gd name="adj" fmla="val 129169"/>
            </a:avLst>
          </a:prstGeom>
          <a:solidFill>
            <a:srgbClr val="585F6B"/>
          </a:solidFill>
          <a:ln/>
        </p:spPr>
        <p:txBody>
          <a:bodyPr/>
          <a:lstStyle/>
          <a:p>
            <a:endParaRPr lang="en-US"/>
          </a:p>
        </p:txBody>
      </p:sp>
      <p:sp>
        <p:nvSpPr>
          <p:cNvPr id="14" name="Shape 11"/>
          <p:cNvSpPr/>
          <p:nvPr/>
        </p:nvSpPr>
        <p:spPr>
          <a:xfrm>
            <a:off x="6249114" y="5814655"/>
            <a:ext cx="442913" cy="442913"/>
          </a:xfrm>
          <a:prstGeom prst="roundRect">
            <a:avLst>
              <a:gd name="adj" fmla="val 6667"/>
            </a:avLst>
          </a:prstGeom>
          <a:solidFill>
            <a:srgbClr val="3F4652"/>
          </a:solidFill>
          <a:ln/>
        </p:spPr>
        <p:txBody>
          <a:bodyPr/>
          <a:lstStyle/>
          <a:p>
            <a:endParaRPr lang="en-US"/>
          </a:p>
        </p:txBody>
      </p:sp>
      <p:sp>
        <p:nvSpPr>
          <p:cNvPr id="15" name="Text 12"/>
          <p:cNvSpPr/>
          <p:nvPr/>
        </p:nvSpPr>
        <p:spPr>
          <a:xfrm>
            <a:off x="6390799" y="5888474"/>
            <a:ext cx="159544" cy="295275"/>
          </a:xfrm>
          <a:prstGeom prst="rect">
            <a:avLst/>
          </a:prstGeom>
          <a:noFill/>
          <a:ln/>
        </p:spPr>
        <p:txBody>
          <a:bodyPr wrap="none" lIns="0" tIns="0" rIns="0" bIns="0" rtlCol="0" anchor="t"/>
          <a:lstStyle/>
          <a:p>
            <a:pPr marL="0" indent="0" algn="ctr">
              <a:lnSpc>
                <a:spcPts val="2300"/>
              </a:lnSpc>
              <a:buNone/>
            </a:pPr>
            <a:r>
              <a:rPr lang="en-US" sz="2300" dirty="0">
                <a:solidFill>
                  <a:srgbClr val="D6E5EF"/>
                </a:solidFill>
                <a:latin typeface="Roboto Slab" pitchFamily="34" charset="0"/>
                <a:ea typeface="Roboto Slab" pitchFamily="34" charset="-122"/>
                <a:cs typeface="Roboto Slab" pitchFamily="34" charset="-120"/>
              </a:rPr>
              <a:t>3</a:t>
            </a:r>
            <a:endParaRPr lang="en-US" sz="2300" dirty="0"/>
          </a:p>
        </p:txBody>
      </p:sp>
      <p:sp>
        <p:nvSpPr>
          <p:cNvPr id="16" name="Text 13"/>
          <p:cNvSpPr/>
          <p:nvPr/>
        </p:nvSpPr>
        <p:spPr>
          <a:xfrm>
            <a:off x="7553206" y="5790009"/>
            <a:ext cx="6388298" cy="1259205"/>
          </a:xfrm>
          <a:prstGeom prst="rect">
            <a:avLst/>
          </a:prstGeom>
          <a:noFill/>
          <a:ln/>
        </p:spPr>
        <p:txBody>
          <a:bodyPr wrap="square" lIns="0" tIns="0" rIns="0" bIns="0" rtlCol="0" anchor="t"/>
          <a:lstStyle/>
          <a:p>
            <a:pPr marL="0" indent="0" algn="l">
              <a:lnSpc>
                <a:spcPts val="2450"/>
              </a:lnSpc>
              <a:buNone/>
            </a:pPr>
            <a:r>
              <a:rPr lang="en-US" sz="1550" dirty="0">
                <a:solidFill>
                  <a:srgbClr val="D6E5EF"/>
                </a:solidFill>
                <a:latin typeface="Roboto" pitchFamily="34" charset="0"/>
                <a:ea typeface="Roboto" pitchFamily="34" charset="-122"/>
                <a:cs typeface="Roboto" pitchFamily="34" charset="-120"/>
              </a:rPr>
              <a:t>The emergence of specialized Vector Databases like Pinecone, Weaviate, and Milvus has further accelerated the growth of this technology, providing developers with dedicated tools and resources to build sophisticated AI-powered applications.</a:t>
            </a:r>
            <a:endParaRPr lang="en-US" sz="1550" dirty="0"/>
          </a:p>
        </p:txBody>
      </p:sp>
      <p:sp>
        <p:nvSpPr>
          <p:cNvPr id="17" name="Rectangle 16">
            <a:extLst>
              <a:ext uri="{FF2B5EF4-FFF2-40B4-BE49-F238E27FC236}">
                <a16:creationId xmlns:a16="http://schemas.microsoft.com/office/drawing/2014/main" id="{F05D3AF7-3677-DE16-D3D5-F5B60E8D4497}"/>
              </a:ext>
            </a:extLst>
          </p:cNvPr>
          <p:cNvSpPr/>
          <p:nvPr/>
        </p:nvSpPr>
        <p:spPr>
          <a:xfrm>
            <a:off x="12841673" y="7737791"/>
            <a:ext cx="1694008" cy="393447"/>
          </a:xfrm>
          <a:prstGeom prst="rect">
            <a:avLst/>
          </a:prstGeom>
          <a:solidFill>
            <a:srgbClr val="20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72145"/>
            <a:ext cx="10066973"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Core Components of Vector Databases</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3995976" y="2959179"/>
            <a:ext cx="116800" cy="453509"/>
          </a:xfrm>
          <a:prstGeom prst="rect">
            <a:avLst/>
          </a:prstGeom>
          <a:noFill/>
          <a:ln/>
        </p:spPr>
        <p:txBody>
          <a:bodyPr wrap="none" lIns="0" tIns="0" rIns="0" bIns="0" rtlCol="0" anchor="t"/>
          <a:lstStyle/>
          <a:p>
            <a:pPr marL="0" indent="0" algn="ctr">
              <a:lnSpc>
                <a:spcPts val="3550"/>
              </a:lnSpc>
              <a:buNone/>
            </a:pPr>
            <a:r>
              <a:rPr lang="en-US" sz="2200" dirty="0">
                <a:solidFill>
                  <a:srgbClr val="D6E5EF"/>
                </a:solidFill>
                <a:latin typeface="Roboto Slab" pitchFamily="34" charset="0"/>
                <a:ea typeface="Roboto Slab" pitchFamily="34" charset="-122"/>
                <a:cs typeface="Roboto Slab" pitchFamily="34" charset="-120"/>
              </a:rPr>
              <a:t>1</a:t>
            </a:r>
            <a:endParaRPr lang="en-US" sz="2200" dirty="0"/>
          </a:p>
        </p:txBody>
      </p:sp>
      <p:sp>
        <p:nvSpPr>
          <p:cNvPr id="5" name="Text 2"/>
          <p:cNvSpPr/>
          <p:nvPr/>
        </p:nvSpPr>
        <p:spPr>
          <a:xfrm>
            <a:off x="5357217" y="25428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Vector Embeddings</a:t>
            </a:r>
            <a:endParaRPr lang="en-US" sz="2200" dirty="0"/>
          </a:p>
        </p:txBody>
      </p:sp>
      <p:sp>
        <p:nvSpPr>
          <p:cNvPr id="6" name="Text 3"/>
          <p:cNvSpPr/>
          <p:nvPr/>
        </p:nvSpPr>
        <p:spPr>
          <a:xfrm>
            <a:off x="5357217" y="3033236"/>
            <a:ext cx="8240078"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Converting data into numerical representations (vectors) that capture its meaning.</a:t>
            </a:r>
            <a:endParaRPr lang="en-US" sz="1750" dirty="0"/>
          </a:p>
        </p:txBody>
      </p:sp>
      <p:sp>
        <p:nvSpPr>
          <p:cNvPr id="7" name="Shape 4"/>
          <p:cNvSpPr/>
          <p:nvPr/>
        </p:nvSpPr>
        <p:spPr>
          <a:xfrm>
            <a:off x="5187077" y="3817501"/>
            <a:ext cx="8592860" cy="15240"/>
          </a:xfrm>
          <a:prstGeom prst="roundRect">
            <a:avLst>
              <a:gd name="adj" fmla="val 223256"/>
            </a:avLst>
          </a:prstGeom>
          <a:solidFill>
            <a:srgbClr val="585F6B"/>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9" name="Text 5"/>
          <p:cNvSpPr/>
          <p:nvPr/>
        </p:nvSpPr>
        <p:spPr>
          <a:xfrm>
            <a:off x="3976092" y="4469249"/>
            <a:ext cx="156567" cy="453509"/>
          </a:xfrm>
          <a:prstGeom prst="rect">
            <a:avLst/>
          </a:prstGeom>
          <a:noFill/>
          <a:ln/>
        </p:spPr>
        <p:txBody>
          <a:bodyPr wrap="none" lIns="0" tIns="0" rIns="0" bIns="0" rtlCol="0" anchor="t"/>
          <a:lstStyle/>
          <a:p>
            <a:pPr marL="0" indent="0" algn="ctr">
              <a:lnSpc>
                <a:spcPts val="3550"/>
              </a:lnSpc>
              <a:buNone/>
            </a:pPr>
            <a:r>
              <a:rPr lang="en-US" sz="2200" dirty="0">
                <a:solidFill>
                  <a:srgbClr val="D6E5EF"/>
                </a:solidFill>
                <a:latin typeface="Roboto Slab" pitchFamily="34" charset="0"/>
                <a:ea typeface="Roboto Slab" pitchFamily="34" charset="-122"/>
                <a:cs typeface="Roboto Slab" pitchFamily="34" charset="-120"/>
              </a:rPr>
              <a:t>2</a:t>
            </a:r>
            <a:endParaRPr lang="en-US" sz="2200" dirty="0"/>
          </a:p>
        </p:txBody>
      </p:sp>
      <p:sp>
        <p:nvSpPr>
          <p:cNvPr id="10" name="Text 6"/>
          <p:cNvSpPr/>
          <p:nvPr/>
        </p:nvSpPr>
        <p:spPr>
          <a:xfrm>
            <a:off x="6433304" y="4269343"/>
            <a:ext cx="3010138"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Indexing Mechanisms</a:t>
            </a:r>
            <a:endParaRPr lang="en-US" sz="2200" dirty="0"/>
          </a:p>
        </p:txBody>
      </p:sp>
      <p:sp>
        <p:nvSpPr>
          <p:cNvPr id="11" name="Text 7"/>
          <p:cNvSpPr/>
          <p:nvPr/>
        </p:nvSpPr>
        <p:spPr>
          <a:xfrm>
            <a:off x="6433304" y="4759762"/>
            <a:ext cx="6773823"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Organizing vectors efficiently for fast similarity search and retrieval.</a:t>
            </a:r>
            <a:endParaRPr lang="en-US" sz="1750" dirty="0"/>
          </a:p>
        </p:txBody>
      </p:sp>
      <p:sp>
        <p:nvSpPr>
          <p:cNvPr id="12" name="Shape 8"/>
          <p:cNvSpPr/>
          <p:nvPr/>
        </p:nvSpPr>
        <p:spPr>
          <a:xfrm>
            <a:off x="6263164" y="5544026"/>
            <a:ext cx="7516773" cy="15240"/>
          </a:xfrm>
          <a:prstGeom prst="roundRect">
            <a:avLst>
              <a:gd name="adj" fmla="val 223256"/>
            </a:avLst>
          </a:prstGeom>
          <a:solidFill>
            <a:srgbClr val="585F6B"/>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4" name="Text 9"/>
          <p:cNvSpPr/>
          <p:nvPr/>
        </p:nvSpPr>
        <p:spPr>
          <a:xfrm>
            <a:off x="3977759" y="6195774"/>
            <a:ext cx="153114" cy="453509"/>
          </a:xfrm>
          <a:prstGeom prst="rect">
            <a:avLst/>
          </a:prstGeom>
          <a:noFill/>
          <a:ln/>
        </p:spPr>
        <p:txBody>
          <a:bodyPr wrap="none" lIns="0" tIns="0" rIns="0" bIns="0" rtlCol="0" anchor="t"/>
          <a:lstStyle/>
          <a:p>
            <a:pPr marL="0" indent="0" algn="ctr">
              <a:lnSpc>
                <a:spcPts val="3550"/>
              </a:lnSpc>
              <a:buNone/>
            </a:pPr>
            <a:r>
              <a:rPr lang="en-US" sz="2200" dirty="0">
                <a:solidFill>
                  <a:srgbClr val="D6E5EF"/>
                </a:solidFill>
                <a:latin typeface="Roboto Slab" pitchFamily="34" charset="0"/>
                <a:ea typeface="Roboto Slab" pitchFamily="34" charset="-122"/>
                <a:cs typeface="Roboto Slab" pitchFamily="34" charset="-120"/>
              </a:rPr>
              <a:t>3</a:t>
            </a:r>
            <a:endParaRPr lang="en-US" sz="2200" dirty="0"/>
          </a:p>
        </p:txBody>
      </p:sp>
      <p:sp>
        <p:nvSpPr>
          <p:cNvPr id="15" name="Text 10"/>
          <p:cNvSpPr/>
          <p:nvPr/>
        </p:nvSpPr>
        <p:spPr>
          <a:xfrm>
            <a:off x="7509272" y="5814417"/>
            <a:ext cx="3476268"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Search/Retrieval Methods</a:t>
            </a:r>
            <a:endParaRPr lang="en-US" sz="2200" dirty="0"/>
          </a:p>
        </p:txBody>
      </p:sp>
      <p:sp>
        <p:nvSpPr>
          <p:cNvPr id="16" name="Text 11"/>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Algorithms for finding vectors that are most similar to a given query vector.</a:t>
            </a:r>
            <a:endParaRPr lang="en-US" sz="1750" dirty="0"/>
          </a:p>
        </p:txBody>
      </p:sp>
      <p:sp>
        <p:nvSpPr>
          <p:cNvPr id="17" name="Rectangle 16">
            <a:extLst>
              <a:ext uri="{FF2B5EF4-FFF2-40B4-BE49-F238E27FC236}">
                <a16:creationId xmlns:a16="http://schemas.microsoft.com/office/drawing/2014/main" id="{C8902EED-5F6C-3C6B-156D-2BE5D893DF52}"/>
              </a:ext>
            </a:extLst>
          </p:cNvPr>
          <p:cNvSpPr/>
          <p:nvPr/>
        </p:nvSpPr>
        <p:spPr>
          <a:xfrm>
            <a:off x="12841673" y="7737791"/>
            <a:ext cx="1694008" cy="393447"/>
          </a:xfrm>
          <a:prstGeom prst="rect">
            <a:avLst/>
          </a:prstGeom>
          <a:solidFill>
            <a:srgbClr val="2027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12032"/>
            <a:ext cx="5486400" cy="8229600"/>
          </a:xfrm>
          <a:prstGeom prst="rect">
            <a:avLst/>
          </a:prstGeom>
        </p:spPr>
      </p:pic>
      <p:sp>
        <p:nvSpPr>
          <p:cNvPr id="3" name="Text 0"/>
          <p:cNvSpPr/>
          <p:nvPr/>
        </p:nvSpPr>
        <p:spPr>
          <a:xfrm>
            <a:off x="683657" y="537448"/>
            <a:ext cx="6507123" cy="610433"/>
          </a:xfrm>
          <a:prstGeom prst="rect">
            <a:avLst/>
          </a:prstGeom>
          <a:noFill/>
          <a:ln/>
        </p:spPr>
        <p:txBody>
          <a:bodyPr wrap="none" lIns="0" tIns="0" rIns="0" bIns="0" rtlCol="0" anchor="t"/>
          <a:lstStyle/>
          <a:p>
            <a:pPr marL="0" indent="0">
              <a:lnSpc>
                <a:spcPts val="4800"/>
              </a:lnSpc>
              <a:buNone/>
            </a:pPr>
            <a:r>
              <a:rPr lang="en-US" sz="3800" dirty="0">
                <a:solidFill>
                  <a:srgbClr val="76B9FF"/>
                </a:solidFill>
                <a:latin typeface="Roboto Slab" pitchFamily="34" charset="0"/>
                <a:ea typeface="Roboto Slab" pitchFamily="34" charset="-122"/>
                <a:cs typeface="Roboto Slab" pitchFamily="34" charset="-120"/>
              </a:rPr>
              <a:t>How Vector Databases Work</a:t>
            </a:r>
            <a:endParaRPr lang="en-US" sz="3800" dirty="0"/>
          </a:p>
        </p:txBody>
      </p:sp>
      <p:pic>
        <p:nvPicPr>
          <p:cNvPr id="4" name="Image 1" descr="preencoded.png"/>
          <p:cNvPicPr>
            <a:picLocks noChangeAspect="1"/>
          </p:cNvPicPr>
          <p:nvPr/>
        </p:nvPicPr>
        <p:blipFill>
          <a:blip r:embed="rId4"/>
          <a:stretch>
            <a:fillRect/>
          </a:stretch>
        </p:blipFill>
        <p:spPr>
          <a:xfrm>
            <a:off x="683657" y="1440894"/>
            <a:ext cx="976670" cy="1562814"/>
          </a:xfrm>
          <a:prstGeom prst="rect">
            <a:avLst/>
          </a:prstGeom>
        </p:spPr>
      </p:pic>
      <p:sp>
        <p:nvSpPr>
          <p:cNvPr id="5" name="Text 1"/>
          <p:cNvSpPr/>
          <p:nvPr/>
        </p:nvSpPr>
        <p:spPr>
          <a:xfrm>
            <a:off x="1953339" y="1636157"/>
            <a:ext cx="2441853" cy="305157"/>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Roboto Slab" pitchFamily="34" charset="0"/>
                <a:ea typeface="Roboto Slab" pitchFamily="34" charset="-122"/>
                <a:cs typeface="Roboto Slab" pitchFamily="34" charset="-120"/>
              </a:rPr>
              <a:t>Data Ingestion</a:t>
            </a:r>
            <a:endParaRPr lang="en-US" sz="1900" dirty="0"/>
          </a:p>
        </p:txBody>
      </p:sp>
      <p:sp>
        <p:nvSpPr>
          <p:cNvPr id="6" name="Text 2"/>
          <p:cNvSpPr/>
          <p:nvPr/>
        </p:nvSpPr>
        <p:spPr>
          <a:xfrm>
            <a:off x="1953339" y="2058472"/>
            <a:ext cx="6507004" cy="312539"/>
          </a:xfrm>
          <a:prstGeom prst="rect">
            <a:avLst/>
          </a:prstGeom>
          <a:noFill/>
          <a:ln/>
        </p:spPr>
        <p:txBody>
          <a:bodyPr wrap="none" lIns="0" tIns="0" rIns="0" bIns="0" rtlCol="0" anchor="t"/>
          <a:lstStyle/>
          <a:p>
            <a:pPr marL="0" indent="0" algn="l">
              <a:lnSpc>
                <a:spcPts val="2450"/>
              </a:lnSpc>
              <a:buNone/>
            </a:pPr>
            <a:r>
              <a:rPr lang="en-US" sz="1500" dirty="0">
                <a:solidFill>
                  <a:srgbClr val="D6E5EF"/>
                </a:solidFill>
                <a:latin typeface="Roboto" pitchFamily="34" charset="0"/>
                <a:ea typeface="Roboto" pitchFamily="34" charset="-122"/>
                <a:cs typeface="Roboto" pitchFamily="34" charset="-120"/>
              </a:rPr>
              <a:t>Raw data is ingested into the Vector Database.</a:t>
            </a:r>
            <a:endParaRPr lang="en-US" sz="1500" dirty="0"/>
          </a:p>
        </p:txBody>
      </p:sp>
      <p:pic>
        <p:nvPicPr>
          <p:cNvPr id="7" name="Image 2" descr="preencoded.png"/>
          <p:cNvPicPr>
            <a:picLocks noChangeAspect="1"/>
          </p:cNvPicPr>
          <p:nvPr/>
        </p:nvPicPr>
        <p:blipFill>
          <a:blip r:embed="rId5"/>
          <a:stretch>
            <a:fillRect/>
          </a:stretch>
        </p:blipFill>
        <p:spPr>
          <a:xfrm>
            <a:off x="683657" y="3003709"/>
            <a:ext cx="976670" cy="1562814"/>
          </a:xfrm>
          <a:prstGeom prst="rect">
            <a:avLst/>
          </a:prstGeom>
        </p:spPr>
      </p:pic>
      <p:sp>
        <p:nvSpPr>
          <p:cNvPr id="8" name="Text 3"/>
          <p:cNvSpPr/>
          <p:nvPr/>
        </p:nvSpPr>
        <p:spPr>
          <a:xfrm>
            <a:off x="1953339" y="3198971"/>
            <a:ext cx="2441853" cy="305157"/>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Roboto Slab" pitchFamily="34" charset="0"/>
                <a:ea typeface="Roboto Slab" pitchFamily="34" charset="-122"/>
                <a:cs typeface="Roboto Slab" pitchFamily="34" charset="-120"/>
              </a:rPr>
              <a:t>Vector Embeddings</a:t>
            </a:r>
            <a:endParaRPr lang="en-US" sz="1900" dirty="0"/>
          </a:p>
        </p:txBody>
      </p:sp>
      <p:sp>
        <p:nvSpPr>
          <p:cNvPr id="9" name="Text 4"/>
          <p:cNvSpPr/>
          <p:nvPr/>
        </p:nvSpPr>
        <p:spPr>
          <a:xfrm>
            <a:off x="1953339" y="3621286"/>
            <a:ext cx="6507004" cy="625078"/>
          </a:xfrm>
          <a:prstGeom prst="rect">
            <a:avLst/>
          </a:prstGeom>
          <a:noFill/>
          <a:ln/>
        </p:spPr>
        <p:txBody>
          <a:bodyPr wrap="square" lIns="0" tIns="0" rIns="0" bIns="0" rtlCol="0" anchor="t"/>
          <a:lstStyle/>
          <a:p>
            <a:pPr marL="0" indent="0" algn="l">
              <a:lnSpc>
                <a:spcPts val="2450"/>
              </a:lnSpc>
              <a:buNone/>
            </a:pPr>
            <a:r>
              <a:rPr lang="en-US" sz="1500" dirty="0">
                <a:solidFill>
                  <a:srgbClr val="D6E5EF"/>
                </a:solidFill>
                <a:latin typeface="Roboto" pitchFamily="34" charset="0"/>
                <a:ea typeface="Roboto" pitchFamily="34" charset="-122"/>
                <a:cs typeface="Roboto" pitchFamily="34" charset="-120"/>
              </a:rPr>
              <a:t>Data is transformed into numerical vectors using machine learning algorithms.</a:t>
            </a:r>
            <a:endParaRPr lang="en-US" sz="1500" dirty="0"/>
          </a:p>
        </p:txBody>
      </p:sp>
      <p:pic>
        <p:nvPicPr>
          <p:cNvPr id="10" name="Image 3" descr="preencoded.png"/>
          <p:cNvPicPr>
            <a:picLocks noChangeAspect="1"/>
          </p:cNvPicPr>
          <p:nvPr/>
        </p:nvPicPr>
        <p:blipFill>
          <a:blip r:embed="rId6"/>
          <a:stretch>
            <a:fillRect/>
          </a:stretch>
        </p:blipFill>
        <p:spPr>
          <a:xfrm>
            <a:off x="683657" y="4566523"/>
            <a:ext cx="976670" cy="1562814"/>
          </a:xfrm>
          <a:prstGeom prst="rect">
            <a:avLst/>
          </a:prstGeom>
        </p:spPr>
      </p:pic>
      <p:sp>
        <p:nvSpPr>
          <p:cNvPr id="11" name="Text 5"/>
          <p:cNvSpPr/>
          <p:nvPr/>
        </p:nvSpPr>
        <p:spPr>
          <a:xfrm>
            <a:off x="1953339" y="4761786"/>
            <a:ext cx="2441853" cy="305157"/>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Roboto Slab" pitchFamily="34" charset="0"/>
                <a:ea typeface="Roboto Slab" pitchFamily="34" charset="-122"/>
                <a:cs typeface="Roboto Slab" pitchFamily="34" charset="-120"/>
              </a:rPr>
              <a:t>Index Creation</a:t>
            </a:r>
            <a:endParaRPr lang="en-US" sz="1900" dirty="0"/>
          </a:p>
        </p:txBody>
      </p:sp>
      <p:sp>
        <p:nvSpPr>
          <p:cNvPr id="12" name="Text 6"/>
          <p:cNvSpPr/>
          <p:nvPr/>
        </p:nvSpPr>
        <p:spPr>
          <a:xfrm>
            <a:off x="1953339" y="5184100"/>
            <a:ext cx="6507004" cy="312539"/>
          </a:xfrm>
          <a:prstGeom prst="rect">
            <a:avLst/>
          </a:prstGeom>
          <a:noFill/>
          <a:ln/>
        </p:spPr>
        <p:txBody>
          <a:bodyPr wrap="none" lIns="0" tIns="0" rIns="0" bIns="0" rtlCol="0" anchor="t"/>
          <a:lstStyle/>
          <a:p>
            <a:pPr marL="0" indent="0" algn="l">
              <a:lnSpc>
                <a:spcPts val="2450"/>
              </a:lnSpc>
              <a:buNone/>
            </a:pPr>
            <a:r>
              <a:rPr lang="en-US" sz="1500" dirty="0">
                <a:solidFill>
                  <a:srgbClr val="D6E5EF"/>
                </a:solidFill>
                <a:latin typeface="Roboto" pitchFamily="34" charset="0"/>
                <a:ea typeface="Roboto" pitchFamily="34" charset="-122"/>
                <a:cs typeface="Roboto" pitchFamily="34" charset="-120"/>
              </a:rPr>
              <a:t>Vectors are organized and indexed for efficient similarity search.</a:t>
            </a:r>
            <a:endParaRPr lang="en-US" sz="1500" dirty="0"/>
          </a:p>
        </p:txBody>
      </p:sp>
      <p:pic>
        <p:nvPicPr>
          <p:cNvPr id="13" name="Image 4" descr="preencoded.png"/>
          <p:cNvPicPr>
            <a:picLocks noChangeAspect="1"/>
          </p:cNvPicPr>
          <p:nvPr/>
        </p:nvPicPr>
        <p:blipFill>
          <a:blip r:embed="rId7"/>
          <a:stretch>
            <a:fillRect/>
          </a:stretch>
        </p:blipFill>
        <p:spPr>
          <a:xfrm>
            <a:off x="683657" y="6129338"/>
            <a:ext cx="976670" cy="1562814"/>
          </a:xfrm>
          <a:prstGeom prst="rect">
            <a:avLst/>
          </a:prstGeom>
        </p:spPr>
      </p:pic>
      <p:sp>
        <p:nvSpPr>
          <p:cNvPr id="14" name="Text 7"/>
          <p:cNvSpPr/>
          <p:nvPr/>
        </p:nvSpPr>
        <p:spPr>
          <a:xfrm>
            <a:off x="1953339" y="6324600"/>
            <a:ext cx="2441853" cy="305157"/>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Roboto Slab" pitchFamily="34" charset="0"/>
                <a:ea typeface="Roboto Slab" pitchFamily="34" charset="-122"/>
                <a:cs typeface="Roboto Slab" pitchFamily="34" charset="-120"/>
              </a:rPr>
              <a:t>Query Processing</a:t>
            </a:r>
            <a:endParaRPr lang="en-US" sz="1900" dirty="0"/>
          </a:p>
        </p:txBody>
      </p:sp>
      <p:sp>
        <p:nvSpPr>
          <p:cNvPr id="15" name="Text 8"/>
          <p:cNvSpPr/>
          <p:nvPr/>
        </p:nvSpPr>
        <p:spPr>
          <a:xfrm>
            <a:off x="1953339" y="6746915"/>
            <a:ext cx="6507004" cy="625078"/>
          </a:xfrm>
          <a:prstGeom prst="rect">
            <a:avLst/>
          </a:prstGeom>
          <a:noFill/>
          <a:ln/>
        </p:spPr>
        <p:txBody>
          <a:bodyPr wrap="square" lIns="0" tIns="0" rIns="0" bIns="0" rtlCol="0" anchor="t"/>
          <a:lstStyle/>
          <a:p>
            <a:pPr marL="0" indent="0" algn="l">
              <a:lnSpc>
                <a:spcPts val="2450"/>
              </a:lnSpc>
              <a:buNone/>
            </a:pPr>
            <a:r>
              <a:rPr lang="en-US" sz="1500" dirty="0">
                <a:solidFill>
                  <a:srgbClr val="D6E5EF"/>
                </a:solidFill>
                <a:latin typeface="Roboto" pitchFamily="34" charset="0"/>
                <a:ea typeface="Roboto" pitchFamily="34" charset="-122"/>
                <a:cs typeface="Roboto" pitchFamily="34" charset="-120"/>
              </a:rPr>
              <a:t>Queries are converted into vectors, and the database retrieves the most similar vectors based on proximity.</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0447" y="1059418"/>
            <a:ext cx="7703106" cy="1286589"/>
          </a:xfrm>
          <a:prstGeom prst="rect">
            <a:avLst/>
          </a:prstGeom>
          <a:noFill/>
          <a:ln/>
        </p:spPr>
        <p:txBody>
          <a:bodyPr wrap="square" lIns="0" tIns="0" rIns="0" bIns="0" rtlCol="0" anchor="t"/>
          <a:lstStyle/>
          <a:p>
            <a:pPr marL="0" indent="0">
              <a:lnSpc>
                <a:spcPts val="5050"/>
              </a:lnSpc>
              <a:buNone/>
            </a:pPr>
            <a:r>
              <a:rPr lang="en-US" sz="4050" dirty="0">
                <a:solidFill>
                  <a:srgbClr val="76B9FF"/>
                </a:solidFill>
                <a:latin typeface="Roboto Slab" pitchFamily="34" charset="0"/>
                <a:ea typeface="Roboto Slab" pitchFamily="34" charset="-122"/>
                <a:cs typeface="Roboto Slab" pitchFamily="34" charset="-120"/>
              </a:rPr>
              <a:t>Key Features of Vector Databases</a:t>
            </a:r>
            <a:endParaRPr lang="en-US" sz="4050" dirty="0"/>
          </a:p>
        </p:txBody>
      </p:sp>
      <p:sp>
        <p:nvSpPr>
          <p:cNvPr id="4" name="Shape 1"/>
          <p:cNvSpPr/>
          <p:nvPr/>
        </p:nvSpPr>
        <p:spPr>
          <a:xfrm>
            <a:off x="720447" y="2886313"/>
            <a:ext cx="360164" cy="360164"/>
          </a:xfrm>
          <a:prstGeom prst="roundRect">
            <a:avLst>
              <a:gd name="adj" fmla="val 8574"/>
            </a:avLst>
          </a:prstGeom>
          <a:solidFill>
            <a:srgbClr val="3F4652"/>
          </a:solidFill>
          <a:ln/>
        </p:spPr>
        <p:txBody>
          <a:bodyPr/>
          <a:lstStyle/>
          <a:p>
            <a:endParaRPr lang="en-US"/>
          </a:p>
        </p:txBody>
      </p:sp>
      <p:sp>
        <p:nvSpPr>
          <p:cNvPr id="5" name="Text 2"/>
          <p:cNvSpPr/>
          <p:nvPr/>
        </p:nvSpPr>
        <p:spPr>
          <a:xfrm>
            <a:off x="1286470" y="2886313"/>
            <a:ext cx="2573179" cy="321588"/>
          </a:xfrm>
          <a:prstGeom prst="rect">
            <a:avLst/>
          </a:prstGeom>
          <a:noFill/>
          <a:ln/>
        </p:spPr>
        <p:txBody>
          <a:bodyPr wrap="none" lIns="0" tIns="0" rIns="0" bIns="0" rtlCol="0" anchor="t"/>
          <a:lstStyle/>
          <a:p>
            <a:pPr marL="0" indent="0">
              <a:lnSpc>
                <a:spcPts val="2500"/>
              </a:lnSpc>
              <a:buNone/>
            </a:pPr>
            <a:r>
              <a:rPr lang="en-US" sz="2000" dirty="0">
                <a:solidFill>
                  <a:srgbClr val="D6E5EF"/>
                </a:solidFill>
                <a:latin typeface="Roboto Slab" pitchFamily="34" charset="0"/>
                <a:ea typeface="Roboto Slab" pitchFamily="34" charset="-122"/>
                <a:cs typeface="Roboto Slab" pitchFamily="34" charset="-120"/>
              </a:rPr>
              <a:t>Similarity Search</a:t>
            </a:r>
            <a:endParaRPr lang="en-US" sz="2000" dirty="0"/>
          </a:p>
        </p:txBody>
      </p:sp>
      <p:sp>
        <p:nvSpPr>
          <p:cNvPr id="6" name="Text 3"/>
          <p:cNvSpPr/>
          <p:nvPr/>
        </p:nvSpPr>
        <p:spPr>
          <a:xfrm>
            <a:off x="1286470" y="3331369"/>
            <a:ext cx="3182660" cy="1317308"/>
          </a:xfrm>
          <a:prstGeom prst="rect">
            <a:avLst/>
          </a:prstGeom>
          <a:noFill/>
          <a:ln/>
        </p:spPr>
        <p:txBody>
          <a:bodyPr wrap="square" lIns="0" tIns="0" rIns="0" bIns="0" rtlCol="0" anchor="t"/>
          <a:lstStyle/>
          <a:p>
            <a:pPr marL="0" indent="0">
              <a:lnSpc>
                <a:spcPts val="2550"/>
              </a:lnSpc>
              <a:buNone/>
            </a:pPr>
            <a:r>
              <a:rPr lang="en-US" sz="1600" dirty="0">
                <a:solidFill>
                  <a:srgbClr val="D6E5EF"/>
                </a:solidFill>
                <a:latin typeface="Roboto" pitchFamily="34" charset="0"/>
                <a:ea typeface="Roboto" pitchFamily="34" charset="-122"/>
                <a:cs typeface="Roboto" pitchFamily="34" charset="-120"/>
              </a:rPr>
              <a:t>Vector Databases excel at finding data points that are similar to a given query, regardless of the specific keywords used.</a:t>
            </a:r>
            <a:endParaRPr lang="en-US" sz="1600" dirty="0"/>
          </a:p>
        </p:txBody>
      </p:sp>
      <p:sp>
        <p:nvSpPr>
          <p:cNvPr id="7" name="Shape 4"/>
          <p:cNvSpPr/>
          <p:nvPr/>
        </p:nvSpPr>
        <p:spPr>
          <a:xfrm>
            <a:off x="4674989" y="2886313"/>
            <a:ext cx="360164" cy="360164"/>
          </a:xfrm>
          <a:prstGeom prst="roundRect">
            <a:avLst>
              <a:gd name="adj" fmla="val 8574"/>
            </a:avLst>
          </a:prstGeom>
          <a:solidFill>
            <a:srgbClr val="3F4652"/>
          </a:solidFill>
          <a:ln/>
        </p:spPr>
        <p:txBody>
          <a:bodyPr/>
          <a:lstStyle/>
          <a:p>
            <a:endParaRPr lang="en-US"/>
          </a:p>
        </p:txBody>
      </p:sp>
      <p:sp>
        <p:nvSpPr>
          <p:cNvPr id="8" name="Text 5"/>
          <p:cNvSpPr/>
          <p:nvPr/>
        </p:nvSpPr>
        <p:spPr>
          <a:xfrm>
            <a:off x="5241012" y="2886313"/>
            <a:ext cx="2573179" cy="321588"/>
          </a:xfrm>
          <a:prstGeom prst="rect">
            <a:avLst/>
          </a:prstGeom>
          <a:noFill/>
          <a:ln/>
        </p:spPr>
        <p:txBody>
          <a:bodyPr wrap="none" lIns="0" tIns="0" rIns="0" bIns="0" rtlCol="0" anchor="t"/>
          <a:lstStyle/>
          <a:p>
            <a:pPr marL="0" indent="0">
              <a:lnSpc>
                <a:spcPts val="2500"/>
              </a:lnSpc>
              <a:buNone/>
            </a:pPr>
            <a:r>
              <a:rPr lang="en-US" sz="2000" dirty="0">
                <a:solidFill>
                  <a:srgbClr val="D6E5EF"/>
                </a:solidFill>
                <a:latin typeface="Roboto Slab" pitchFamily="34" charset="0"/>
                <a:ea typeface="Roboto Slab" pitchFamily="34" charset="-122"/>
                <a:cs typeface="Roboto Slab" pitchFamily="34" charset="-120"/>
              </a:rPr>
              <a:t>High Dimensionality</a:t>
            </a:r>
            <a:endParaRPr lang="en-US" sz="2000" dirty="0"/>
          </a:p>
        </p:txBody>
      </p:sp>
      <p:sp>
        <p:nvSpPr>
          <p:cNvPr id="9" name="Text 6"/>
          <p:cNvSpPr/>
          <p:nvPr/>
        </p:nvSpPr>
        <p:spPr>
          <a:xfrm>
            <a:off x="5241012" y="3331369"/>
            <a:ext cx="3182660" cy="1317308"/>
          </a:xfrm>
          <a:prstGeom prst="rect">
            <a:avLst/>
          </a:prstGeom>
          <a:noFill/>
          <a:ln/>
        </p:spPr>
        <p:txBody>
          <a:bodyPr wrap="square" lIns="0" tIns="0" rIns="0" bIns="0" rtlCol="0" anchor="t"/>
          <a:lstStyle/>
          <a:p>
            <a:pPr marL="0" indent="0">
              <a:lnSpc>
                <a:spcPts val="2550"/>
              </a:lnSpc>
              <a:buNone/>
            </a:pPr>
            <a:r>
              <a:rPr lang="en-US" sz="1600" dirty="0">
                <a:solidFill>
                  <a:srgbClr val="D6E5EF"/>
                </a:solidFill>
                <a:latin typeface="Roboto" pitchFamily="34" charset="0"/>
                <a:ea typeface="Roboto" pitchFamily="34" charset="-122"/>
                <a:cs typeface="Roboto" pitchFamily="34" charset="-120"/>
              </a:rPr>
              <a:t>They can handle data with many dimensions, allowing for complex relationships and fine-grained comparisons.</a:t>
            </a:r>
            <a:endParaRPr lang="en-US" sz="1600" dirty="0"/>
          </a:p>
        </p:txBody>
      </p:sp>
      <p:sp>
        <p:nvSpPr>
          <p:cNvPr id="10" name="Shape 7"/>
          <p:cNvSpPr/>
          <p:nvPr/>
        </p:nvSpPr>
        <p:spPr>
          <a:xfrm>
            <a:off x="720447" y="5086112"/>
            <a:ext cx="360164" cy="360164"/>
          </a:xfrm>
          <a:prstGeom prst="roundRect">
            <a:avLst>
              <a:gd name="adj" fmla="val 8574"/>
            </a:avLst>
          </a:prstGeom>
          <a:solidFill>
            <a:srgbClr val="3F4652"/>
          </a:solidFill>
          <a:ln/>
        </p:spPr>
        <p:txBody>
          <a:bodyPr/>
          <a:lstStyle/>
          <a:p>
            <a:endParaRPr lang="en-US"/>
          </a:p>
        </p:txBody>
      </p:sp>
      <p:sp>
        <p:nvSpPr>
          <p:cNvPr id="11" name="Text 8"/>
          <p:cNvSpPr/>
          <p:nvPr/>
        </p:nvSpPr>
        <p:spPr>
          <a:xfrm>
            <a:off x="1286470" y="5086112"/>
            <a:ext cx="3182660" cy="643176"/>
          </a:xfrm>
          <a:prstGeom prst="rect">
            <a:avLst/>
          </a:prstGeom>
          <a:noFill/>
          <a:ln/>
        </p:spPr>
        <p:txBody>
          <a:bodyPr wrap="square" lIns="0" tIns="0" rIns="0" bIns="0" rtlCol="0" anchor="t"/>
          <a:lstStyle/>
          <a:p>
            <a:pPr marL="0" indent="0">
              <a:lnSpc>
                <a:spcPts val="2500"/>
              </a:lnSpc>
              <a:buNone/>
            </a:pPr>
            <a:r>
              <a:rPr lang="en-US" sz="2000" dirty="0">
                <a:solidFill>
                  <a:srgbClr val="D6E5EF"/>
                </a:solidFill>
                <a:latin typeface="Roboto Slab" pitchFamily="34" charset="0"/>
                <a:ea typeface="Roboto Slab" pitchFamily="34" charset="-122"/>
                <a:cs typeface="Roboto Slab" pitchFamily="34" charset="-120"/>
              </a:rPr>
              <a:t>Scalability and Performance</a:t>
            </a:r>
            <a:endParaRPr lang="en-US" sz="2000" dirty="0"/>
          </a:p>
        </p:txBody>
      </p:sp>
      <p:sp>
        <p:nvSpPr>
          <p:cNvPr id="12" name="Text 9"/>
          <p:cNvSpPr/>
          <p:nvPr/>
        </p:nvSpPr>
        <p:spPr>
          <a:xfrm>
            <a:off x="1286470" y="5852755"/>
            <a:ext cx="3182660" cy="1317308"/>
          </a:xfrm>
          <a:prstGeom prst="rect">
            <a:avLst/>
          </a:prstGeom>
          <a:noFill/>
          <a:ln/>
        </p:spPr>
        <p:txBody>
          <a:bodyPr wrap="square" lIns="0" tIns="0" rIns="0" bIns="0" rtlCol="0" anchor="t"/>
          <a:lstStyle/>
          <a:p>
            <a:pPr marL="0" indent="0">
              <a:lnSpc>
                <a:spcPts val="2550"/>
              </a:lnSpc>
              <a:buNone/>
            </a:pPr>
            <a:r>
              <a:rPr lang="en-US" sz="1600" dirty="0">
                <a:solidFill>
                  <a:srgbClr val="D6E5EF"/>
                </a:solidFill>
                <a:latin typeface="Roboto" pitchFamily="34" charset="0"/>
                <a:ea typeface="Roboto" pitchFamily="34" charset="-122"/>
                <a:cs typeface="Roboto" pitchFamily="34" charset="-120"/>
              </a:rPr>
              <a:t>Vector Databases are designed to handle large datasets and provide fast query execution, making them suitable for real-time applications.</a:t>
            </a:r>
            <a:endParaRPr lang="en-US" sz="1600" dirty="0"/>
          </a:p>
        </p:txBody>
      </p:sp>
      <p:sp>
        <p:nvSpPr>
          <p:cNvPr id="13" name="Shape 10"/>
          <p:cNvSpPr/>
          <p:nvPr/>
        </p:nvSpPr>
        <p:spPr>
          <a:xfrm>
            <a:off x="4674989" y="5086112"/>
            <a:ext cx="360164" cy="360164"/>
          </a:xfrm>
          <a:prstGeom prst="roundRect">
            <a:avLst>
              <a:gd name="adj" fmla="val 8574"/>
            </a:avLst>
          </a:prstGeom>
          <a:solidFill>
            <a:srgbClr val="3F4652"/>
          </a:solidFill>
          <a:ln/>
        </p:spPr>
        <p:txBody>
          <a:bodyPr/>
          <a:lstStyle/>
          <a:p>
            <a:endParaRPr lang="en-US"/>
          </a:p>
        </p:txBody>
      </p:sp>
      <p:sp>
        <p:nvSpPr>
          <p:cNvPr id="14" name="Text 11"/>
          <p:cNvSpPr/>
          <p:nvPr/>
        </p:nvSpPr>
        <p:spPr>
          <a:xfrm>
            <a:off x="5241012" y="5086112"/>
            <a:ext cx="2573179" cy="321588"/>
          </a:xfrm>
          <a:prstGeom prst="rect">
            <a:avLst/>
          </a:prstGeom>
          <a:noFill/>
          <a:ln/>
        </p:spPr>
        <p:txBody>
          <a:bodyPr wrap="none" lIns="0" tIns="0" rIns="0" bIns="0" rtlCol="0" anchor="t"/>
          <a:lstStyle/>
          <a:p>
            <a:pPr marL="0" indent="0">
              <a:lnSpc>
                <a:spcPts val="2500"/>
              </a:lnSpc>
              <a:buNone/>
            </a:pPr>
            <a:r>
              <a:rPr lang="en-US" sz="2000" dirty="0">
                <a:solidFill>
                  <a:srgbClr val="D6E5EF"/>
                </a:solidFill>
                <a:latin typeface="Roboto Slab" pitchFamily="34" charset="0"/>
                <a:ea typeface="Roboto Slab" pitchFamily="34" charset="-122"/>
                <a:cs typeface="Roboto Slab" pitchFamily="34" charset="-120"/>
              </a:rPr>
              <a:t>Flexibility</a:t>
            </a:r>
            <a:endParaRPr lang="en-US" sz="2000" dirty="0"/>
          </a:p>
        </p:txBody>
      </p:sp>
      <p:sp>
        <p:nvSpPr>
          <p:cNvPr id="15" name="Text 12"/>
          <p:cNvSpPr/>
          <p:nvPr/>
        </p:nvSpPr>
        <p:spPr>
          <a:xfrm>
            <a:off x="5241012" y="5531168"/>
            <a:ext cx="3182660" cy="1317308"/>
          </a:xfrm>
          <a:prstGeom prst="rect">
            <a:avLst/>
          </a:prstGeom>
          <a:noFill/>
          <a:ln/>
        </p:spPr>
        <p:txBody>
          <a:bodyPr wrap="square" lIns="0" tIns="0" rIns="0" bIns="0" rtlCol="0" anchor="t"/>
          <a:lstStyle/>
          <a:p>
            <a:pPr marL="0" indent="0">
              <a:lnSpc>
                <a:spcPts val="2550"/>
              </a:lnSpc>
              <a:buNone/>
            </a:pPr>
            <a:r>
              <a:rPr lang="en-US" sz="1600" dirty="0">
                <a:solidFill>
                  <a:srgbClr val="D6E5EF"/>
                </a:solidFill>
                <a:latin typeface="Roboto" pitchFamily="34" charset="0"/>
                <a:ea typeface="Roboto" pitchFamily="34" charset="-122"/>
                <a:cs typeface="Roboto" pitchFamily="34" charset="-120"/>
              </a:rPr>
              <a:t>They can work with various data types, including text, images, audio, and even custom data structures.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85</TotalTime>
  <Words>1003</Words>
  <Application>Microsoft Office PowerPoint</Application>
  <PresentationFormat>Custom</PresentationFormat>
  <Paragraphs>132</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Roboto Bold</vt:lpstr>
      <vt:lpstr>Arial</vt:lpstr>
      <vt:lpstr>Roboto Slab</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Sahil Rajendra Wani</cp:lastModifiedBy>
  <cp:revision>13</cp:revision>
  <dcterms:created xsi:type="dcterms:W3CDTF">2024-11-30T17:28:25Z</dcterms:created>
  <dcterms:modified xsi:type="dcterms:W3CDTF">2024-12-01T21:19:27Z</dcterms:modified>
</cp:coreProperties>
</file>